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338" r:id="rId2"/>
    <p:sldId id="592" r:id="rId3"/>
    <p:sldId id="598" r:id="rId4"/>
    <p:sldId id="597" r:id="rId5"/>
    <p:sldId id="600" r:id="rId6"/>
    <p:sldId id="601" r:id="rId7"/>
    <p:sldId id="602" r:id="rId8"/>
    <p:sldId id="599" r:id="rId9"/>
    <p:sldId id="582" r:id="rId10"/>
    <p:sldId id="586" r:id="rId11"/>
    <p:sldId id="576" r:id="rId12"/>
    <p:sldId id="604" r:id="rId13"/>
    <p:sldId id="612" r:id="rId14"/>
    <p:sldId id="613" r:id="rId15"/>
    <p:sldId id="614" r:id="rId16"/>
    <p:sldId id="575" r:id="rId17"/>
    <p:sldId id="609" r:id="rId18"/>
    <p:sldId id="591" r:id="rId19"/>
    <p:sldId id="595" r:id="rId20"/>
    <p:sldId id="574" r:id="rId21"/>
    <p:sldId id="607" r:id="rId22"/>
    <p:sldId id="611" r:id="rId23"/>
    <p:sldId id="61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0" id="{AC12BEE6-A119-4180-8DDB-806567289C75}">
          <p14:sldIdLst>
            <p14:sldId id="338"/>
          </p14:sldIdLst>
        </p14:section>
        <p14:section name="Sección 1: Control" id="{3374F2BC-6F6A-45F8-AEDE-E9FFDE6CAE33}">
          <p14:sldIdLst>
            <p14:sldId id="592"/>
            <p14:sldId id="598"/>
            <p14:sldId id="597"/>
          </p14:sldIdLst>
        </p14:section>
        <p14:section name="Sección 2: Cámara" id="{4D2A7D49-2263-4E56-ADF9-86D0DF1F69F6}">
          <p14:sldIdLst>
            <p14:sldId id="600"/>
            <p14:sldId id="601"/>
            <p14:sldId id="602"/>
            <p14:sldId id="599"/>
          </p14:sldIdLst>
        </p14:section>
        <p14:section name="Sección 3: Visual" id="{5E78D77C-00D7-4265-B8EF-E04AFE49DF6D}">
          <p14:sldIdLst>
            <p14:sldId id="582"/>
            <p14:sldId id="586"/>
            <p14:sldId id="576"/>
          </p14:sldIdLst>
        </p14:section>
        <p14:section name="Sección 4: Diseño General" id="{8C090CCA-AAF5-4427-8AD2-B27BBE47752A}">
          <p14:sldIdLst>
            <p14:sldId id="604"/>
            <p14:sldId id="612"/>
            <p14:sldId id="613"/>
            <p14:sldId id="614"/>
            <p14:sldId id="575"/>
            <p14:sldId id="609"/>
            <p14:sldId id="591"/>
            <p14:sldId id="595"/>
            <p14:sldId id="574"/>
            <p14:sldId id="607"/>
          </p14:sldIdLst>
        </p14:section>
        <p14:section name="Sección 5: Codigo" id="{3E703325-6EE3-493A-B56C-827FAEF2FC81}">
          <p14:sldIdLst>
            <p14:sldId id="611"/>
            <p14:sldId id="615"/>
          </p14:sldIdLst>
        </p14:section>
      </p14:sectionLst>
    </p:ext>
    <p:ext uri="{EFAFB233-063F-42B5-8137-9DF3F51BA10A}">
      <p15:sldGuideLst xmlns:p15="http://schemas.microsoft.com/office/powerpoint/2012/main">
        <p15:guide id="1" pos="1867" userDrawn="1">
          <p15:clr>
            <a:srgbClr val="A4A3A4"/>
          </p15:clr>
        </p15:guide>
        <p15:guide id="2" orient="horz" pos="29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4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00000"/>
    <a:srgbClr val="474934"/>
    <a:srgbClr val="A1B8E1"/>
    <a:srgbClr val="ED7D31"/>
    <a:srgbClr val="BB190D"/>
    <a:srgbClr val="D5FFFF"/>
    <a:srgbClr val="51CDFF"/>
    <a:srgbClr val="947BF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6357" autoAdjust="0"/>
  </p:normalViewPr>
  <p:slideViewPr>
    <p:cSldViewPr snapToGrid="0" showGuides="1">
      <p:cViewPr>
        <p:scale>
          <a:sx n="100" d="100"/>
          <a:sy n="100" d="100"/>
        </p:scale>
        <p:origin x="912" y="396"/>
      </p:cViewPr>
      <p:guideLst>
        <p:guide pos="1867"/>
        <p:guide orient="horz" pos="29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F293-33C8-4CC1-BF75-E4FD468BB3EB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F5A52-6E48-4DB4-9B9E-1988551EF4CA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1787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39746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708987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30666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9119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89552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5270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652899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3922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06646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038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813336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F4C33-09C2-42C2-8546-5DB640DB547A}" type="datetimeFigureOut">
              <a:rPr lang="es-UY" smtClean="0"/>
              <a:t>18/9/2024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77984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39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gif"/><Relationship Id="rId5" Type="http://schemas.openxmlformats.org/officeDocument/2006/relationships/image" Target="../media/image44.png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dels-resource.com/ds_dsi/pokemondiamondpearl/" TargetMode="External"/><Relationship Id="rId13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hyperlink" Target="https://www.models-resource.com/ds_dsi/pokemonblack2white2/" TargetMode="External"/><Relationship Id="rId12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odels-resource.com/ds_dsi/pokemonblackwhite/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hyperlink" Target="https://www.models-resource.com/ds_dsi/pokemonplatinum/" TargetMode="External"/><Relationship Id="rId4" Type="http://schemas.openxmlformats.org/officeDocument/2006/relationships/image" Target="../media/image22.png"/><Relationship Id="rId9" Type="http://schemas.openxmlformats.org/officeDocument/2006/relationships/hyperlink" Target="https://www.models-resource.com/ds_dsi/pokemonheartgoldsoulsilver/" TargetMode="External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5F4CA053-581C-4331-9647-FA98EE2023D6}"/>
              </a:ext>
            </a:extLst>
          </p:cNvPr>
          <p:cNvSpPr/>
          <p:nvPr/>
        </p:nvSpPr>
        <p:spPr>
          <a:xfrm>
            <a:off x="0" y="1879134"/>
            <a:ext cx="12205984" cy="31311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0" dirty="0">
                <a:latin typeface="Cascadia Code" panose="020B0609020000020004" pitchFamily="49" charset="0"/>
                <a:cs typeface="Cascadia Code" panose="020B0609020000020004" pitchFamily="49" charset="0"/>
              </a:rPr>
              <a:t>MVDO 3D</a:t>
            </a:r>
          </a:p>
          <a:p>
            <a:pPr algn="ctr"/>
            <a:r>
              <a:rPr lang="es-ES" sz="11000" dirty="0">
                <a:latin typeface="Cascadia Code" panose="020B0609020000020004" pitchFamily="49" charset="0"/>
                <a:cs typeface="Cascadia Code" panose="020B0609020000020004" pitchFamily="49" charset="0"/>
              </a:rPr>
              <a:t>GUÍA VISUAL</a:t>
            </a:r>
          </a:p>
        </p:txBody>
      </p:sp>
    </p:spTree>
    <p:extLst>
      <p:ext uri="{BB962C8B-B14F-4D97-AF65-F5344CB8AC3E}">
        <p14:creationId xmlns:p14="http://schemas.microsoft.com/office/powerpoint/2010/main" val="796920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17">
            <a:extLst>
              <a:ext uri="{FF2B5EF4-FFF2-40B4-BE49-F238E27FC236}">
                <a16:creationId xmlns:a16="http://schemas.microsoft.com/office/drawing/2014/main" id="{7C3B805B-2DA1-4AE8-8970-3D7D04DFD80C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NPC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51786AA-4AAD-4022-9738-A2DA8557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128"/>
            <a:ext cx="4025880" cy="239282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48FFA65-A970-477A-A54A-648929202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880" y="1275129"/>
            <a:ext cx="4037705" cy="239282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33F1C0A-0A89-47DC-8086-8A8CD64BA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585" y="1275128"/>
            <a:ext cx="4030017" cy="239282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F6FE84C-7FC6-4BC4-B2F8-97AE723C5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67950"/>
            <a:ext cx="4051650" cy="2392822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343A1A84-AFAE-4A5D-B1A0-A47CE4276FF7}"/>
              </a:ext>
            </a:extLst>
          </p:cNvPr>
          <p:cNvGrpSpPr/>
          <p:nvPr/>
        </p:nvGrpSpPr>
        <p:grpSpPr>
          <a:xfrm>
            <a:off x="4025881" y="3667951"/>
            <a:ext cx="5185232" cy="2389406"/>
            <a:chOff x="4025880" y="2392822"/>
            <a:chExt cx="6020287" cy="2774207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C17B363E-A4CD-42F5-BE2F-441507B6F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8748" y="2392823"/>
              <a:ext cx="3007419" cy="2774202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EC5FD05-9752-4A8F-BDBE-4BEA550B2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5880" y="2392822"/>
              <a:ext cx="3020881" cy="27742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494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Presentación</a:t>
            </a:r>
          </a:p>
        </p:txBody>
      </p:sp>
      <p:pic>
        <p:nvPicPr>
          <p:cNvPr id="5" name="Picture 6" descr="Grand Theft Auto: Vice City Stories Download - GameFabrique">
            <a:extLst>
              <a:ext uri="{FF2B5EF4-FFF2-40B4-BE49-F238E27FC236}">
                <a16:creationId xmlns:a16="http://schemas.microsoft.com/office/drawing/2014/main" id="{09ED0021-6ED1-42CE-9BFF-7249BA07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7" y="1157577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6530481-4C48-43DF-B149-74DB0EEEDE55}"/>
              </a:ext>
            </a:extLst>
          </p:cNvPr>
          <p:cNvSpPr/>
          <p:nvPr/>
        </p:nvSpPr>
        <p:spPr>
          <a:xfrm>
            <a:off x="78787" y="2877320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Objetivo.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cilindro de color que marca la zona del objetivo.</a:t>
            </a:r>
          </a:p>
        </p:txBody>
      </p:sp>
      <p:pic>
        <p:nvPicPr>
          <p:cNvPr id="1026" name="Picture 2" descr="Casa de los Johnson | Loquendo Wiki | Fandom">
            <a:extLst>
              <a:ext uri="{FF2B5EF4-FFF2-40B4-BE49-F238E27FC236}">
                <a16:creationId xmlns:a16="http://schemas.microsoft.com/office/drawing/2014/main" id="{EE5ED8FD-16F8-4CD1-983B-1693C2115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9" b="6729"/>
          <a:stretch/>
        </p:blipFill>
        <p:spPr bwMode="auto">
          <a:xfrm>
            <a:off x="3125144" y="1157577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C1D5AD3-BAA1-40A7-93F4-1E94A43D85C9}"/>
              </a:ext>
            </a:extLst>
          </p:cNvPr>
          <p:cNvSpPr/>
          <p:nvPr/>
        </p:nvSpPr>
        <p:spPr>
          <a:xfrm>
            <a:off x="3125144" y="2877320"/>
            <a:ext cx="2917686" cy="74609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Estructuras.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Una fecha de color que marca las estructuras a las que se pueden entrar.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570FCEF-E326-4722-B69B-4A6679A953E9}"/>
              </a:ext>
            </a:extLst>
          </p:cNvPr>
          <p:cNvSpPr/>
          <p:nvPr/>
        </p:nvSpPr>
        <p:spPr>
          <a:xfrm>
            <a:off x="6171501" y="2894149"/>
            <a:ext cx="2917686" cy="729269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Interacción.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símbolo que marca los personajes con los que se puede interactuar.</a:t>
            </a:r>
          </a:p>
        </p:txBody>
      </p:sp>
      <p:pic>
        <p:nvPicPr>
          <p:cNvPr id="1028" name="Picture 4" descr="Por qué The Simpson Hit &amp; Run no tuvo secuela? Sus creadores no lo entienden">
            <a:extLst>
              <a:ext uri="{FF2B5EF4-FFF2-40B4-BE49-F238E27FC236}">
                <a16:creationId xmlns:a16="http://schemas.microsoft.com/office/drawing/2014/main" id="{0B0199C9-9C88-45D2-93E5-C58185E6D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" b="7422"/>
          <a:stretch/>
        </p:blipFill>
        <p:spPr bwMode="auto">
          <a:xfrm>
            <a:off x="6171501" y="1157577"/>
            <a:ext cx="2917686" cy="166552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MD Model) Crates (Crash Bandicoot) Download by SAB64 on DeviantArt">
            <a:extLst>
              <a:ext uri="{FF2B5EF4-FFF2-40B4-BE49-F238E27FC236}">
                <a16:creationId xmlns:a16="http://schemas.microsoft.com/office/drawing/2014/main" id="{2EA60190-B574-43C0-9B4C-363492DB2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-14" r="15542" b="16402"/>
          <a:stretch/>
        </p:blipFill>
        <p:spPr bwMode="auto">
          <a:xfrm>
            <a:off x="9195527" y="1149161"/>
            <a:ext cx="2917686" cy="166552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2113DCB-2D81-459B-9427-A9369DEE7137}"/>
              </a:ext>
            </a:extLst>
          </p:cNvPr>
          <p:cNvSpPr/>
          <p:nvPr/>
        </p:nvSpPr>
        <p:spPr>
          <a:xfrm>
            <a:off x="9195527" y="2894150"/>
            <a:ext cx="2917686" cy="72926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Rincones de Cajas.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Lugares estratégicos donde se concentran un numero decente de cajas.</a:t>
            </a:r>
          </a:p>
        </p:txBody>
      </p:sp>
      <p:pic>
        <p:nvPicPr>
          <p:cNvPr id="14" name="Picture 2" descr="Fighting Gloves | Sonic Wiki Zone | Fandom">
            <a:extLst>
              <a:ext uri="{FF2B5EF4-FFF2-40B4-BE49-F238E27FC236}">
                <a16:creationId xmlns:a16="http://schemas.microsoft.com/office/drawing/2014/main" id="{ABDF5B7B-1521-4923-A04B-40C2B17F0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" b="3374"/>
          <a:stretch/>
        </p:blipFill>
        <p:spPr bwMode="auto">
          <a:xfrm>
            <a:off x="78787" y="3943350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Quick Time Events | God of War Wiki | Fandom">
            <a:extLst>
              <a:ext uri="{FF2B5EF4-FFF2-40B4-BE49-F238E27FC236}">
                <a16:creationId xmlns:a16="http://schemas.microsoft.com/office/drawing/2014/main" id="{09D7E8B1-DE9F-4DBB-9587-1DA7BBBC8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b="26097"/>
          <a:stretch/>
        </p:blipFill>
        <p:spPr bwMode="auto">
          <a:xfrm>
            <a:off x="3152676" y="3943350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4E06FFC-C046-4571-83E0-5B5D86CC686E}"/>
              </a:ext>
            </a:extLst>
          </p:cNvPr>
          <p:cNvSpPr/>
          <p:nvPr/>
        </p:nvSpPr>
        <p:spPr>
          <a:xfrm>
            <a:off x="78787" y="5657693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Power Ups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aura que rodea los objetos que modifican la jugabilidad.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C0C9408-2DAF-4CD6-8B6C-5CEF194314B3}"/>
              </a:ext>
            </a:extLst>
          </p:cNvPr>
          <p:cNvSpPr/>
          <p:nvPr/>
        </p:nvSpPr>
        <p:spPr>
          <a:xfrm>
            <a:off x="3125144" y="5657692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Botón Contextual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icono que indica que se puede usar el Botón Contextual.</a:t>
            </a:r>
          </a:p>
        </p:txBody>
      </p:sp>
    </p:spTree>
    <p:extLst>
      <p:ext uri="{BB962C8B-B14F-4D97-AF65-F5344CB8AC3E}">
        <p14:creationId xmlns:p14="http://schemas.microsoft.com/office/powerpoint/2010/main" val="684883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Control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38A544F-0205-45E6-AAE8-C828776CB2FC}"/>
              </a:ext>
            </a:extLst>
          </p:cNvPr>
          <p:cNvSpPr/>
          <p:nvPr/>
        </p:nvSpPr>
        <p:spPr>
          <a:xfrm>
            <a:off x="171413" y="1861497"/>
            <a:ext cx="11858399" cy="4082104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Objetos: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Monedas – Divisa del juego. Existen tres tipos, de 1, de 10 y de 50.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– Contenedores que al ser destruidas dejan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 de Monedas – Contiene varias monedas.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de Ricardito – Contienen un Ricardito.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Ricardito – Recupera parte de la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Reposeras – Lugares de descanso donde tomar un mate y guardar la partida.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Camiseta de Uruguay – Es un Power Up.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Letras Flotantes – Completa una palabra y conseguí una recompensa.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 err="1">
                <a:solidFill>
                  <a:schemeClr val="tx1"/>
                </a:solidFill>
              </a:rPr>
              <a:t>Miti-Miti</a:t>
            </a:r>
            <a:r>
              <a:rPr lang="es-MX" sz="1200" dirty="0">
                <a:solidFill>
                  <a:schemeClr val="tx1"/>
                </a:solidFill>
              </a:rPr>
              <a:t> – Encontra dos partes correctas para ganar un gran permio.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Misiones: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Llega a cierto punto.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Recolecta varias partes de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Encuentra y devuelva un objeto.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Estructura de Niveles: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Overworld – Una sección abierta con varios objetivos, personajes interactuables y localizaciones.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Nivel – Escenarios mas lineales que consisten en llegar al final.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Boss – Una sección reducida cuyo objetivo es derrotar un enemigo.</a:t>
            </a:r>
          </a:p>
        </p:txBody>
      </p:sp>
    </p:spTree>
    <p:extLst>
      <p:ext uri="{BB962C8B-B14F-4D97-AF65-F5344CB8AC3E}">
        <p14:creationId xmlns:p14="http://schemas.microsoft.com/office/powerpoint/2010/main" val="121700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uadroTexto 32">
            <a:extLst>
              <a:ext uri="{FF2B5EF4-FFF2-40B4-BE49-F238E27FC236}">
                <a16:creationId xmlns:a16="http://schemas.microsoft.com/office/drawing/2014/main" id="{F6DE653D-7CE8-4F86-94BC-A4DA864EACE0}"/>
              </a:ext>
            </a:extLst>
          </p:cNvPr>
          <p:cNvSpPr txBox="1"/>
          <p:nvPr/>
        </p:nvSpPr>
        <p:spPr>
          <a:xfrm>
            <a:off x="1859671" y="3132456"/>
            <a:ext cx="1981156" cy="6001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100" b="1" dirty="0">
                <a:solidFill>
                  <a:schemeClr val="tx1"/>
                </a:solidFill>
              </a:rPr>
              <a:t>Cajas de Ricardito</a:t>
            </a:r>
          </a:p>
          <a:p>
            <a:pPr algn="just"/>
            <a:r>
              <a:rPr lang="es-MX" sz="1100" dirty="0">
                <a:solidFill>
                  <a:schemeClr val="tx1"/>
                </a:solidFill>
              </a:rPr>
              <a:t>Contenedores que al ser destruidas dejan objetos.</a:t>
            </a:r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1F5E273F-F76A-42FD-BDDB-7DCA3F782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31" y="3149234"/>
            <a:ext cx="1676031" cy="12570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Objetos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Los objetos con las que se puede interactuar en el mundo.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0F934DF-3F44-4EAF-8033-EB6E88083009}"/>
              </a:ext>
            </a:extLst>
          </p:cNvPr>
          <p:cNvSpPr txBox="1"/>
          <p:nvPr/>
        </p:nvSpPr>
        <p:spPr>
          <a:xfrm>
            <a:off x="1859671" y="1784238"/>
            <a:ext cx="1981156" cy="6001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100" b="1" dirty="0">
                <a:solidFill>
                  <a:schemeClr val="tx1"/>
                </a:solidFill>
              </a:rPr>
              <a:t>Monedas</a:t>
            </a:r>
          </a:p>
          <a:p>
            <a:pPr algn="just"/>
            <a:r>
              <a:rPr lang="es-ES" sz="1100" dirty="0"/>
              <a:t>Divisa del juego. Existen tres tipos, de 1, de 10 y de 50.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CF3798-BE4D-4252-97CF-7564F3E63810}"/>
              </a:ext>
            </a:extLst>
          </p:cNvPr>
          <p:cNvGrpSpPr/>
          <p:nvPr/>
        </p:nvGrpSpPr>
        <p:grpSpPr>
          <a:xfrm>
            <a:off x="192518" y="1864717"/>
            <a:ext cx="1615499" cy="1105315"/>
            <a:chOff x="320806" y="1850506"/>
            <a:chExt cx="1615499" cy="1105315"/>
          </a:xfrm>
          <a:noFill/>
        </p:grpSpPr>
        <p:pic>
          <p:nvPicPr>
            <p:cNvPr id="59" name="Picture 2" descr="Moneda de Uruguay - MOCHILEROS VIAJEROS">
              <a:extLst>
                <a:ext uri="{FF2B5EF4-FFF2-40B4-BE49-F238E27FC236}">
                  <a16:creationId xmlns:a16="http://schemas.microsoft.com/office/drawing/2014/main" id="{4BC5EC95-4505-428A-BD98-7BE1D7E543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05"/>
            <a:stretch/>
          </p:blipFill>
          <p:spPr bwMode="auto">
            <a:xfrm>
              <a:off x="320806" y="1850506"/>
              <a:ext cx="1078546" cy="1105315"/>
            </a:xfrm>
            <a:prstGeom prst="rect">
              <a:avLst/>
            </a:prstGeom>
            <a:grpFill/>
          </p:spPr>
        </p:pic>
        <p:pic>
          <p:nvPicPr>
            <p:cNvPr id="1028" name="Picture 4" descr="Monedas Uruguay - Ensayo 50 Pesos Uruguayos Cobre Bicentenario">
              <a:extLst>
                <a:ext uri="{FF2B5EF4-FFF2-40B4-BE49-F238E27FC236}">
                  <a16:creationId xmlns:a16="http://schemas.microsoft.com/office/drawing/2014/main" id="{02B36ACE-36A6-48CD-98EE-643C733737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6824" y="1879084"/>
              <a:ext cx="509481" cy="509480"/>
            </a:xfrm>
            <a:prstGeom prst="rect">
              <a:avLst/>
            </a:prstGeom>
            <a:grpFill/>
          </p:spPr>
        </p:pic>
        <p:pic>
          <p:nvPicPr>
            <p:cNvPr id="1030" name="Picture 6" descr="Monedas Uruguay - Ensayo 50 Pesos Uruguayos Cobre Bicentenario">
              <a:extLst>
                <a:ext uri="{FF2B5EF4-FFF2-40B4-BE49-F238E27FC236}">
                  <a16:creationId xmlns:a16="http://schemas.microsoft.com/office/drawing/2014/main" id="{3FEF0B4D-FB6A-4263-AC78-3FE2B5F88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6823" y="2422525"/>
              <a:ext cx="509481" cy="509481"/>
            </a:xfrm>
            <a:prstGeom prst="rect">
              <a:avLst/>
            </a:prstGeom>
            <a:grpFill/>
          </p:spPr>
        </p:pic>
      </p:grpSp>
      <p:sp>
        <p:nvSpPr>
          <p:cNvPr id="61" name="Rectángulo 60">
            <a:extLst>
              <a:ext uri="{FF2B5EF4-FFF2-40B4-BE49-F238E27FC236}">
                <a16:creationId xmlns:a16="http://schemas.microsoft.com/office/drawing/2014/main" id="{0876F107-8148-4C7E-AD3B-C2C79E6FA0EF}"/>
              </a:ext>
            </a:extLst>
          </p:cNvPr>
          <p:cNvSpPr/>
          <p:nvPr/>
        </p:nvSpPr>
        <p:spPr>
          <a:xfrm>
            <a:off x="164222" y="1788864"/>
            <a:ext cx="1685740" cy="12570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7E96A637-61B0-4E3E-8DFB-0CA413DDFA0B}"/>
              </a:ext>
            </a:extLst>
          </p:cNvPr>
          <p:cNvSpPr txBox="1"/>
          <p:nvPr/>
        </p:nvSpPr>
        <p:spPr>
          <a:xfrm>
            <a:off x="1849962" y="4509605"/>
            <a:ext cx="1981156" cy="6001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100" b="1" dirty="0" err="1">
                <a:solidFill>
                  <a:schemeClr val="tx1"/>
                </a:solidFill>
              </a:rPr>
              <a:t>Miti-Miti</a:t>
            </a:r>
            <a:endParaRPr lang="es-MX" sz="1100" b="1" dirty="0">
              <a:solidFill>
                <a:schemeClr val="tx1"/>
              </a:solidFill>
            </a:endParaRPr>
          </a:p>
          <a:p>
            <a:pPr algn="just"/>
            <a:r>
              <a:rPr lang="es-ES" sz="1100" dirty="0"/>
              <a:t>Divisa del juego. Existen tres tipos, de 1, de 10 y de 50.</a:t>
            </a: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22462D1F-8445-40C0-86AC-B9A3F352484E}"/>
              </a:ext>
            </a:extLst>
          </p:cNvPr>
          <p:cNvSpPr/>
          <p:nvPr/>
        </p:nvSpPr>
        <p:spPr>
          <a:xfrm>
            <a:off x="154513" y="4514231"/>
            <a:ext cx="1685740" cy="12570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33AC31A7-0EBD-416E-90D7-4256BE509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476" y="1909857"/>
            <a:ext cx="2751174" cy="485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025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Objetos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Los objetos con las que se puede interactuar en el mundo.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D0B9F9A4-38E9-433E-B606-DFB13C81984E}"/>
              </a:ext>
            </a:extLst>
          </p:cNvPr>
          <p:cNvGrpSpPr/>
          <p:nvPr/>
        </p:nvGrpSpPr>
        <p:grpSpPr>
          <a:xfrm>
            <a:off x="258916" y="2733222"/>
            <a:ext cx="2299012" cy="1572971"/>
            <a:chOff x="320806" y="1850506"/>
            <a:chExt cx="1615499" cy="1105315"/>
          </a:xfrm>
          <a:noFill/>
        </p:grpSpPr>
        <p:pic>
          <p:nvPicPr>
            <p:cNvPr id="20" name="Picture 2" descr="Moneda de Uruguay - MOCHILEROS VIAJEROS">
              <a:extLst>
                <a:ext uri="{FF2B5EF4-FFF2-40B4-BE49-F238E27FC236}">
                  <a16:creationId xmlns:a16="http://schemas.microsoft.com/office/drawing/2014/main" id="{C4F970A9-800C-4AE3-8DE9-CD1265BB08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05"/>
            <a:stretch/>
          </p:blipFill>
          <p:spPr bwMode="auto">
            <a:xfrm>
              <a:off x="320806" y="1850506"/>
              <a:ext cx="1078546" cy="1105315"/>
            </a:xfrm>
            <a:prstGeom prst="rect">
              <a:avLst/>
            </a:prstGeom>
            <a:grpFill/>
          </p:spPr>
        </p:pic>
        <p:pic>
          <p:nvPicPr>
            <p:cNvPr id="21" name="Picture 4" descr="Monedas Uruguay - Ensayo 50 Pesos Uruguayos Cobre Bicentenario">
              <a:extLst>
                <a:ext uri="{FF2B5EF4-FFF2-40B4-BE49-F238E27FC236}">
                  <a16:creationId xmlns:a16="http://schemas.microsoft.com/office/drawing/2014/main" id="{BC013A3A-DD25-45D9-ACD9-EDF8F9FA44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6824" y="1879084"/>
              <a:ext cx="509481" cy="509480"/>
            </a:xfrm>
            <a:prstGeom prst="rect">
              <a:avLst/>
            </a:prstGeom>
            <a:grpFill/>
          </p:spPr>
        </p:pic>
        <p:pic>
          <p:nvPicPr>
            <p:cNvPr id="22" name="Picture 6" descr="Monedas Uruguay - Ensayo 50 Pesos Uruguayos Cobre Bicentenario">
              <a:extLst>
                <a:ext uri="{FF2B5EF4-FFF2-40B4-BE49-F238E27FC236}">
                  <a16:creationId xmlns:a16="http://schemas.microsoft.com/office/drawing/2014/main" id="{E1ABCD1A-0827-45A7-8F8B-A1F97A6CD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6823" y="2422525"/>
              <a:ext cx="509481" cy="509481"/>
            </a:xfrm>
            <a:prstGeom prst="rect">
              <a:avLst/>
            </a:prstGeom>
            <a:grpFill/>
          </p:spPr>
        </p:pic>
      </p:grp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D8A85243-2F54-41C7-9D54-01C95A35C4D0}"/>
              </a:ext>
            </a:extLst>
          </p:cNvPr>
          <p:cNvSpPr/>
          <p:nvPr/>
        </p:nvSpPr>
        <p:spPr>
          <a:xfrm>
            <a:off x="166637" y="1782894"/>
            <a:ext cx="4722637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3F8DA924-B9B8-4665-9D4E-838610E1DDA8}"/>
              </a:ext>
            </a:extLst>
          </p:cNvPr>
          <p:cNvGrpSpPr/>
          <p:nvPr/>
        </p:nvGrpSpPr>
        <p:grpSpPr>
          <a:xfrm>
            <a:off x="2768673" y="2768854"/>
            <a:ext cx="2120601" cy="1656000"/>
            <a:chOff x="5260205" y="3162649"/>
            <a:chExt cx="1239737" cy="968124"/>
          </a:xfrm>
        </p:grpSpPr>
        <p:pic>
          <p:nvPicPr>
            <p:cNvPr id="2050" name="Picture 2" descr="Super Mario Galaxy 2">
              <a:extLst>
                <a:ext uri="{FF2B5EF4-FFF2-40B4-BE49-F238E27FC236}">
                  <a16:creationId xmlns:a16="http://schemas.microsoft.com/office/drawing/2014/main" id="{30231028-A0FB-4FFC-821D-5B0E3F3D1A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32" t="45044" r="45731" b="26419"/>
            <a:stretch/>
          </p:blipFill>
          <p:spPr bwMode="auto">
            <a:xfrm>
              <a:off x="5260205" y="3162649"/>
              <a:ext cx="1239737" cy="96812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Play Nintendo">
              <a:extLst>
                <a:ext uri="{FF2B5EF4-FFF2-40B4-BE49-F238E27FC236}">
                  <a16:creationId xmlns:a16="http://schemas.microsoft.com/office/drawing/2014/main" id="{30C4893A-5AA2-4681-8C52-53EDFD1DD092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9330" y="3498896"/>
              <a:ext cx="307752" cy="307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108A71AA-0760-49A0-BC82-994F7F8B3AC3}"/>
              </a:ext>
            </a:extLst>
          </p:cNvPr>
          <p:cNvSpPr/>
          <p:nvPr/>
        </p:nvSpPr>
        <p:spPr>
          <a:xfrm>
            <a:off x="166637" y="2743689"/>
            <a:ext cx="2517840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4388813D-53B5-4A9D-B857-F209E94E4B7D}"/>
              </a:ext>
            </a:extLst>
          </p:cNvPr>
          <p:cNvSpPr/>
          <p:nvPr/>
        </p:nvSpPr>
        <p:spPr>
          <a:xfrm>
            <a:off x="5023498" y="1782894"/>
            <a:ext cx="4722637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Cajas de Ricardito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Contenedores que al ser destruidas dejan objetos.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Hay de distintos colores, lo que indica el contenido que tiene antes de romperse.</a:t>
            </a: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9D391072-A9C5-4007-BD7D-3E8849CDCA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65" y="2764259"/>
            <a:ext cx="2207812" cy="16558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5A5B245-593D-4450-9E38-82ECEB298D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5502" b="854"/>
          <a:stretch/>
        </p:blipFill>
        <p:spPr>
          <a:xfrm>
            <a:off x="7344674" y="2768857"/>
            <a:ext cx="2401461" cy="16558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3875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894D8A2-140C-46AA-996A-5E7DBB2E1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2" y="223522"/>
            <a:ext cx="8355835" cy="626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23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Objetos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57FFC0A-D384-40B8-B496-19A16229A61D}"/>
              </a:ext>
            </a:extLst>
          </p:cNvPr>
          <p:cNvSpPr/>
          <p:nvPr/>
        </p:nvSpPr>
        <p:spPr>
          <a:xfrm>
            <a:off x="150602" y="1144768"/>
            <a:ext cx="11890796" cy="5610212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Objetos: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Monedas – Divisa del juego. Existen tres tipos, de 1, de 10 y de 50.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– Contenedores que al ser destruidas dejan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Ricardito – Recupera parte de la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Reposeras – Lugares de descanso donde tomar un mate y guardar la partida.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Camiseta de Uruguay – Es un Power Up.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Letras Flotantes – Completa una palabra y conseguí una recompensa.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 err="1">
                <a:solidFill>
                  <a:schemeClr val="tx1"/>
                </a:solidFill>
              </a:rPr>
              <a:t>Miti-Miti</a:t>
            </a:r>
            <a:r>
              <a:rPr lang="es-MX" sz="1200" dirty="0">
                <a:solidFill>
                  <a:schemeClr val="tx1"/>
                </a:solidFill>
              </a:rPr>
              <a:t> – Encontra dos partes correctas para ganar un gran permio.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Misiones: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Llega a cierto punto.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Recolecta varias partes de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Encuentra y devuelva un objeto.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Estructura de Niveles: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Overworld – Una sección abierta con varios objetivos, personajes interactuables y localizaciones.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Nivel – Escenarios mas lineales que consisten en llegar al final.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Boss – Una sección reducida cuyo objetivo es derrotar un enemigo.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950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>
                <a:latin typeface="Cascadia Code" panose="020B0609020000020004" pitchFamily="49" charset="0"/>
                <a:cs typeface="Cascadia Code" panose="020B0609020000020004" pitchFamily="49" charset="0"/>
              </a:rPr>
              <a:t>Cajas</a:t>
            </a:r>
            <a:endParaRPr lang="es-ES" sz="7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57FFC0A-D384-40B8-B496-19A16229A61D}"/>
              </a:ext>
            </a:extLst>
          </p:cNvPr>
          <p:cNvSpPr/>
          <p:nvPr/>
        </p:nvSpPr>
        <p:spPr>
          <a:xfrm>
            <a:off x="150602" y="1144768"/>
            <a:ext cx="11890796" cy="2076604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Objetos: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Monedas – Divisa del juego. Existen tres tipos, de 1, de 10 y de 50.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– Contenedores que al ser destruidas dejan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 de Monedas – Contiene varias monedas.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de Ricardito – Contienen un Ricardito.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Ricardito – Recupera parte de la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Reposeras – Lugares de descanso donde tomar un mate y guardar la partida.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Camiseta de Uruguay – Es un Power Up.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Letras Flotantes – Completa una palabra y conseguí una recompensa.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 err="1">
                <a:solidFill>
                  <a:schemeClr val="tx1"/>
                </a:solidFill>
              </a:rPr>
              <a:t>Miti-Miti</a:t>
            </a:r>
            <a:r>
              <a:rPr lang="es-MX" sz="1200" dirty="0">
                <a:solidFill>
                  <a:schemeClr val="tx1"/>
                </a:solidFill>
              </a:rPr>
              <a:t> – Encontra dos partes correctas para ganar un gran permio.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</a:t>
            </a: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EDD9FFC-3D86-4099-8D59-C001B204E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2" y="3348720"/>
            <a:ext cx="4188903" cy="314167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3A02D33-01AA-45B2-80B0-A4158F029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89" y="3348719"/>
            <a:ext cx="3144822" cy="314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47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Mejoras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2ACC94B-9D52-4B03-8B26-73D4E4BB9570}"/>
              </a:ext>
            </a:extLst>
          </p:cNvPr>
          <p:cNvSpPr/>
          <p:nvPr/>
        </p:nvSpPr>
        <p:spPr>
          <a:xfrm>
            <a:off x="1265621" y="1796085"/>
            <a:ext cx="4677420" cy="1632915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Tornado: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Permite al jugador girar sobre si mismo.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Puede usarse como ataque y lanza a los enemigos mas lejos.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En el aire detiene el movimiento por un momento.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Si se mantiene se puede cargar, dándole otros efectos a sus movimientos.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ataque dura mas y puede controlarse.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Si se carga y se salta el jugador descenderá mas despacio mientras gira.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sp>
        <p:nvSpPr>
          <p:cNvPr id="95" name="Rectángulo: esquinas redondeadas 94">
            <a:extLst>
              <a:ext uri="{FF2B5EF4-FFF2-40B4-BE49-F238E27FC236}">
                <a16:creationId xmlns:a16="http://schemas.microsoft.com/office/drawing/2014/main" id="{05D39871-AE5E-4FBB-AA36-720EE072CC78}"/>
              </a:ext>
            </a:extLst>
          </p:cNvPr>
          <p:cNvSpPr/>
          <p:nvPr/>
        </p:nvSpPr>
        <p:spPr>
          <a:xfrm>
            <a:off x="171415" y="1144768"/>
            <a:ext cx="4878757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Comparación de cámaras y movimiento usado en distintos 3d Platformers.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96BF47-CF8D-4818-BF65-A0AD073FB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5" y="1801952"/>
            <a:ext cx="1005306" cy="1047783"/>
          </a:xfrm>
          <a:prstGeom prst="roundRect">
            <a:avLst>
              <a:gd name="adj" fmla="val 6123"/>
            </a:avLst>
          </a:prstGeom>
          <a:ln w="28575">
            <a:solidFill>
              <a:schemeClr val="tx1"/>
            </a:solidFill>
          </a:ln>
        </p:spPr>
      </p:pic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8810E262-776A-4FC6-8B0F-05EEA00AE93C}"/>
              </a:ext>
            </a:extLst>
          </p:cNvPr>
          <p:cNvSpPr/>
          <p:nvPr/>
        </p:nvSpPr>
        <p:spPr>
          <a:xfrm>
            <a:off x="7343165" y="1798608"/>
            <a:ext cx="4677420" cy="1302391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Doble Salto: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Le desbloquea al jugador mas opciones de movilidad.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En el aire puede realizar un segundo salto.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Se pueden encadenar hasta tres saltos seguido que aumentan en altura si se presiona justo al aterrizar.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jugador puede rebotar en las paredes.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B0F451BB-FA31-43E9-8C1D-45A9ED052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6" b="1400"/>
          <a:stretch/>
        </p:blipFill>
        <p:spPr>
          <a:xfrm>
            <a:off x="6248959" y="1800705"/>
            <a:ext cx="1005306" cy="1049030"/>
          </a:xfrm>
          <a:prstGeom prst="roundRect">
            <a:avLst>
              <a:gd name="adj" fmla="val 6482"/>
            </a:avLst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6822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Teléfono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09D1661-47A9-4A9F-9BDB-A647002A54D2}"/>
              </a:ext>
            </a:extLst>
          </p:cNvPr>
          <p:cNvSpPr/>
          <p:nvPr/>
        </p:nvSpPr>
        <p:spPr>
          <a:xfrm>
            <a:off x="171414" y="1153157"/>
            <a:ext cx="11858399" cy="117059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Es un herramienta multi uso que facilita la experiencia del jugador.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Funciona de minimapa en la esquina de la pantalla. Al acceder a el podemos ver las misiones actuales que tenemos.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Podemos ver los datos de cuantos objetos tenemos y nos falta.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Tambien con cierta combinaciones de numero podemos hacer trucos.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17FAC47-3800-4D54-8A9A-15587AA6841C}"/>
              </a:ext>
            </a:extLst>
          </p:cNvPr>
          <p:cNvGrpSpPr/>
          <p:nvPr/>
        </p:nvGrpSpPr>
        <p:grpSpPr>
          <a:xfrm>
            <a:off x="171414" y="2459487"/>
            <a:ext cx="4126544" cy="2589010"/>
            <a:chOff x="7894040" y="3195382"/>
            <a:chExt cx="4126544" cy="2589010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83D21B6-8F0B-4939-A770-E2973FF13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198" t="44198"/>
            <a:stretch/>
          </p:blipFill>
          <p:spPr>
            <a:xfrm>
              <a:off x="7894040" y="3195382"/>
              <a:ext cx="4126544" cy="2589009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87A0F0EA-DBAF-4E75-AE04-CC7F91583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61029"/>
            <a:stretch/>
          </p:blipFill>
          <p:spPr>
            <a:xfrm>
              <a:off x="10175513" y="4844178"/>
              <a:ext cx="1757697" cy="940214"/>
            </a:xfrm>
            <a:prstGeom prst="rect">
              <a:avLst/>
            </a:prstGeom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B068CEA-31F2-4CBA-8E5D-2E2DF8E79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65405" y="2459487"/>
            <a:ext cx="3079335" cy="422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69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oystick Mando Control Cableado Para Playstation 2 Ps2 - FEBO">
            <a:extLst>
              <a:ext uri="{FF2B5EF4-FFF2-40B4-BE49-F238E27FC236}">
                <a16:creationId xmlns:a16="http://schemas.microsoft.com/office/drawing/2014/main" id="{48528A4B-9809-4CFD-AD40-AC54A4475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448" y="1431069"/>
            <a:ext cx="5575882" cy="519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Control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Movimiento generales del personaje.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C1CEB842-080C-4F61-BB7B-B9CF46A0E102}"/>
              </a:ext>
            </a:extLst>
          </p:cNvPr>
          <p:cNvSpPr/>
          <p:nvPr/>
        </p:nvSpPr>
        <p:spPr>
          <a:xfrm>
            <a:off x="8892330" y="3565343"/>
            <a:ext cx="2021747" cy="10288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(</a:t>
            </a:r>
            <a:r>
              <a:rPr lang="el-GR" sz="1500" dirty="0">
                <a:solidFill>
                  <a:schemeClr val="tx1"/>
                </a:solidFill>
              </a:rPr>
              <a:t>Δ</a:t>
            </a:r>
            <a:r>
              <a:rPr lang="es-MX" sz="1500" dirty="0">
                <a:solidFill>
                  <a:schemeClr val="tx1"/>
                </a:solidFill>
              </a:rPr>
              <a:t>) – Botón Contextual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(ꓳ) – Giro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</a:t>
            </a:r>
            <a:r>
              <a:rPr lang="es-MX" sz="1500" dirty="0">
                <a:solidFill>
                  <a:schemeClr val="tx1"/>
                </a:solidFill>
                <a:sym typeface="Wingdings" panose="05000000000000000000" pitchFamily="2" charset="2"/>
              </a:rPr>
              <a:t></a:t>
            </a:r>
            <a:r>
              <a:rPr lang="es-MX" sz="1500" dirty="0">
                <a:solidFill>
                  <a:schemeClr val="tx1"/>
                </a:solidFill>
              </a:rPr>
              <a:t>) - Golpe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(X) - Salto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2457BC3-BE85-4C33-AB86-29947C33FD08}"/>
              </a:ext>
            </a:extLst>
          </p:cNvPr>
          <p:cNvSpPr/>
          <p:nvPr/>
        </p:nvSpPr>
        <p:spPr>
          <a:xfrm>
            <a:off x="8345394" y="2278815"/>
            <a:ext cx="1678635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R – Fijar Cámara</a:t>
            </a:r>
          </a:p>
          <a:p>
            <a:pPr algn="ctr"/>
            <a:endParaRPr lang="es-MX" sz="1500" dirty="0">
              <a:solidFill>
                <a:schemeClr val="tx1"/>
              </a:solidFill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DD0DF01-47DD-4F31-8B02-CA73C3DE8BC7}"/>
              </a:ext>
            </a:extLst>
          </p:cNvPr>
          <p:cNvSpPr/>
          <p:nvPr/>
        </p:nvSpPr>
        <p:spPr>
          <a:xfrm>
            <a:off x="2116879" y="2277344"/>
            <a:ext cx="1678635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L – Agacharse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A71F60B-924C-4B39-BC21-11DA491C9ECE}"/>
              </a:ext>
            </a:extLst>
          </p:cNvPr>
          <p:cNvSpPr/>
          <p:nvPr/>
        </p:nvSpPr>
        <p:spPr>
          <a:xfrm>
            <a:off x="651963" y="5454082"/>
            <a:ext cx="24467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Stick Izquierdo - Movimiento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09897E2-0914-4759-ACE4-8116A3CFDDAE}"/>
              </a:ext>
            </a:extLst>
          </p:cNvPr>
          <p:cNvSpPr/>
          <p:nvPr/>
        </p:nvSpPr>
        <p:spPr>
          <a:xfrm>
            <a:off x="6414757" y="1940183"/>
            <a:ext cx="12275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Start – Pausa</a:t>
            </a:r>
          </a:p>
          <a:p>
            <a:pPr algn="ctr"/>
            <a:endParaRPr lang="es-MX" sz="1500" dirty="0">
              <a:solidFill>
                <a:schemeClr val="tx1"/>
              </a:solidFill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9583786-F0F2-4097-A5F5-B59F1A49CA97}"/>
              </a:ext>
            </a:extLst>
          </p:cNvPr>
          <p:cNvSpPr/>
          <p:nvPr/>
        </p:nvSpPr>
        <p:spPr>
          <a:xfrm>
            <a:off x="4282385" y="1935420"/>
            <a:ext cx="1571064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Select – Teléfono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E24CD77-1071-4BA2-9C65-C1500E877808}"/>
              </a:ext>
            </a:extLst>
          </p:cNvPr>
          <p:cNvSpPr/>
          <p:nvPr/>
        </p:nvSpPr>
        <p:spPr>
          <a:xfrm>
            <a:off x="882241" y="3920246"/>
            <a:ext cx="24467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D-</a:t>
            </a:r>
            <a:r>
              <a:rPr lang="es-MX" sz="1500" dirty="0" err="1">
                <a:solidFill>
                  <a:schemeClr val="tx1"/>
                </a:solidFill>
              </a:rPr>
              <a:t>Pad</a:t>
            </a:r>
            <a:r>
              <a:rPr lang="es-MX" sz="1500" dirty="0">
                <a:solidFill>
                  <a:schemeClr val="tx1"/>
                </a:solidFill>
              </a:rPr>
              <a:t> – Control de Teléfono</a:t>
            </a:r>
          </a:p>
        </p:txBody>
      </p:sp>
      <p:cxnSp>
        <p:nvCxnSpPr>
          <p:cNvPr id="3" name="Conector: angular 2">
            <a:extLst>
              <a:ext uri="{FF2B5EF4-FFF2-40B4-BE49-F238E27FC236}">
                <a16:creationId xmlns:a16="http://schemas.microsoft.com/office/drawing/2014/main" id="{8C43E148-8C6F-4A2A-90B8-372F0DD2CA97}"/>
              </a:ext>
            </a:extLst>
          </p:cNvPr>
          <p:cNvCxnSpPr>
            <a:cxnSpLocks/>
            <a:stCxn id="8" idx="3"/>
            <a:endCxn id="4" idx="4"/>
          </p:cNvCxnSpPr>
          <p:nvPr/>
        </p:nvCxnSpPr>
        <p:spPr>
          <a:xfrm flipV="1">
            <a:off x="3098752" y="4882318"/>
            <a:ext cx="2182117" cy="743284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ipse 3">
            <a:extLst>
              <a:ext uri="{FF2B5EF4-FFF2-40B4-BE49-F238E27FC236}">
                <a16:creationId xmlns:a16="http://schemas.microsoft.com/office/drawing/2014/main" id="{A5497D70-7686-4CF6-B27B-5105AD000938}"/>
              </a:ext>
            </a:extLst>
          </p:cNvPr>
          <p:cNvSpPr/>
          <p:nvPr/>
        </p:nvSpPr>
        <p:spPr>
          <a:xfrm>
            <a:off x="5234767" y="4790114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9B4606C-D573-417A-AD01-EC3287585B9C}"/>
              </a:ext>
            </a:extLst>
          </p:cNvPr>
          <p:cNvSpPr/>
          <p:nvPr/>
        </p:nvSpPr>
        <p:spPr>
          <a:xfrm>
            <a:off x="4426783" y="4036149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954389D-34F2-456F-A3C7-0929A8EEFFDA}"/>
              </a:ext>
            </a:extLst>
          </p:cNvPr>
          <p:cNvSpPr/>
          <p:nvPr/>
        </p:nvSpPr>
        <p:spPr>
          <a:xfrm>
            <a:off x="7702373" y="4036149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77EF185-8B82-44ED-A244-1A38B776168F}"/>
              </a:ext>
            </a:extLst>
          </p:cNvPr>
          <p:cNvSpPr/>
          <p:nvPr/>
        </p:nvSpPr>
        <p:spPr>
          <a:xfrm>
            <a:off x="7702373" y="2821851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0FBAFD3-BFE7-462D-BF88-063CAC76A0C8}"/>
              </a:ext>
            </a:extLst>
          </p:cNvPr>
          <p:cNvSpPr/>
          <p:nvPr/>
        </p:nvSpPr>
        <p:spPr>
          <a:xfrm>
            <a:off x="4427863" y="2834852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77825690-E4A5-4ABD-B0BD-6D17963EAAC4}"/>
              </a:ext>
            </a:extLst>
          </p:cNvPr>
          <p:cNvSpPr/>
          <p:nvPr/>
        </p:nvSpPr>
        <p:spPr>
          <a:xfrm>
            <a:off x="5546825" y="3732787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A782560-3C31-42AE-ABD2-E5D5742ADF65}"/>
              </a:ext>
            </a:extLst>
          </p:cNvPr>
          <p:cNvSpPr/>
          <p:nvPr/>
        </p:nvSpPr>
        <p:spPr>
          <a:xfrm>
            <a:off x="6511596" y="3732787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B0AFB9B9-9DE5-427A-AF9F-9C6A29330D08}"/>
              </a:ext>
            </a:extLst>
          </p:cNvPr>
          <p:cNvCxnSpPr>
            <a:cxnSpLocks/>
            <a:stCxn id="14" idx="3"/>
            <a:endCxn id="24" idx="2"/>
          </p:cNvCxnSpPr>
          <p:nvPr/>
        </p:nvCxnSpPr>
        <p:spPr>
          <a:xfrm flipV="1">
            <a:off x="3329030" y="4082251"/>
            <a:ext cx="1097753" cy="95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CA576C9F-1B35-4E10-9BC4-BD855C5BD384}"/>
              </a:ext>
            </a:extLst>
          </p:cNvPr>
          <p:cNvCxnSpPr>
            <a:cxnSpLocks/>
            <a:stCxn id="13" idx="3"/>
            <a:endCxn id="27" idx="0"/>
          </p:cNvCxnSpPr>
          <p:nvPr/>
        </p:nvCxnSpPr>
        <p:spPr>
          <a:xfrm>
            <a:off x="3795514" y="2448864"/>
            <a:ext cx="678451" cy="385988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24021BED-B369-40A7-AE6C-DE037964106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 rot="16200000" flipH="1">
            <a:off x="4603259" y="2743118"/>
            <a:ext cx="1454327" cy="52501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3B086DF3-4251-4D34-AFB8-424305EC1D1C}"/>
              </a:ext>
            </a:extLst>
          </p:cNvPr>
          <p:cNvCxnSpPr>
            <a:cxnSpLocks/>
            <a:stCxn id="9" idx="2"/>
            <a:endCxn id="30" idx="0"/>
          </p:cNvCxnSpPr>
          <p:nvPr/>
        </p:nvCxnSpPr>
        <p:spPr>
          <a:xfrm rot="5400000">
            <a:off x="6068343" y="2772578"/>
            <a:ext cx="1449564" cy="47085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CB1C76CE-63FC-48E6-8CB5-D8BA21CD96D1}"/>
              </a:ext>
            </a:extLst>
          </p:cNvPr>
          <p:cNvCxnSpPr>
            <a:cxnSpLocks/>
            <a:stCxn id="12" idx="1"/>
            <a:endCxn id="26" idx="0"/>
          </p:cNvCxnSpPr>
          <p:nvPr/>
        </p:nvCxnSpPr>
        <p:spPr>
          <a:xfrm rot="10800000" flipV="1">
            <a:off x="7748476" y="2450335"/>
            <a:ext cx="596919" cy="371516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BB0778A0-AF1E-4970-8707-B239881A7B51}"/>
              </a:ext>
            </a:extLst>
          </p:cNvPr>
          <p:cNvCxnSpPr>
            <a:cxnSpLocks/>
            <a:stCxn id="11" idx="1"/>
            <a:endCxn id="25" idx="6"/>
          </p:cNvCxnSpPr>
          <p:nvPr/>
        </p:nvCxnSpPr>
        <p:spPr>
          <a:xfrm flipH="1">
            <a:off x="7794577" y="4079763"/>
            <a:ext cx="1097753" cy="24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558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ambla de Montevideo - 7 Maravillas Uruguayas">
            <a:extLst>
              <a:ext uri="{FF2B5EF4-FFF2-40B4-BE49-F238E27FC236}">
                <a16:creationId xmlns:a16="http://schemas.microsoft.com/office/drawing/2014/main" id="{916CD84E-8520-4516-893D-097F8EC8C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3"/>
          <a:stretch/>
        </p:blipFill>
        <p:spPr bwMode="auto">
          <a:xfrm>
            <a:off x="8168289" y="2060047"/>
            <a:ext cx="3882339" cy="2275465"/>
          </a:xfrm>
          <a:prstGeom prst="roundRect">
            <a:avLst>
              <a:gd name="adj" fmla="val 6344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2EBD086-F299-4FB1-A39B-1867A526E0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150602" y="2069359"/>
            <a:ext cx="3882339" cy="227546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Localizaciones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CF5377E6-79A7-40FA-A1B1-FB64BF6D72F1}"/>
              </a:ext>
            </a:extLst>
          </p:cNvPr>
          <p:cNvSpPr/>
          <p:nvPr/>
        </p:nvSpPr>
        <p:spPr>
          <a:xfrm>
            <a:off x="150602" y="1144768"/>
            <a:ext cx="11900026" cy="79724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Mapas: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Intendencia de Montevideo.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Parque Rodo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Rambla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D814861-9427-4339-BF58-EDE48BB6882E}"/>
              </a:ext>
            </a:extLst>
          </p:cNvPr>
          <p:cNvSpPr/>
          <p:nvPr/>
        </p:nvSpPr>
        <p:spPr>
          <a:xfrm>
            <a:off x="264013" y="2137547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pic>
        <p:nvPicPr>
          <p:cNvPr id="1026" name="Picture 2" descr="Montevideo. Parque Rodó, autocine y elogio de la lentitud - Uruguay Natural  Marca Pais - Sitio Oficial">
            <a:extLst>
              <a:ext uri="{FF2B5EF4-FFF2-40B4-BE49-F238E27FC236}">
                <a16:creationId xmlns:a16="http://schemas.microsoft.com/office/drawing/2014/main" id="{1B230B42-0031-487B-8A2E-0038AA3F9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2"/>
          <a:stretch/>
        </p:blipFill>
        <p:spPr bwMode="auto">
          <a:xfrm>
            <a:off x="4162572" y="2060047"/>
            <a:ext cx="3882339" cy="2284777"/>
          </a:xfrm>
          <a:prstGeom prst="roundRect">
            <a:avLst>
              <a:gd name="adj" fmla="val 6753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Elipse 28">
            <a:extLst>
              <a:ext uri="{FF2B5EF4-FFF2-40B4-BE49-F238E27FC236}">
                <a16:creationId xmlns:a16="http://schemas.microsoft.com/office/drawing/2014/main" id="{E3288038-DAC4-496A-B991-7701B976E253}"/>
              </a:ext>
            </a:extLst>
          </p:cNvPr>
          <p:cNvSpPr/>
          <p:nvPr/>
        </p:nvSpPr>
        <p:spPr>
          <a:xfrm>
            <a:off x="4282339" y="2137547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33D056A4-9939-4A8B-8C2F-BB7EA5A6CAAC}"/>
              </a:ext>
            </a:extLst>
          </p:cNvPr>
          <p:cNvSpPr/>
          <p:nvPr/>
        </p:nvSpPr>
        <p:spPr>
          <a:xfrm>
            <a:off x="8294309" y="2146859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8851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Modos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CB4B034-8664-4327-BA9F-CC77AF44ED9C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19114421-49A0-4267-8599-92B71D2340CF}"/>
              </a:ext>
            </a:extLst>
          </p:cNvPr>
          <p:cNvSpPr/>
          <p:nvPr/>
        </p:nvSpPr>
        <p:spPr>
          <a:xfrm>
            <a:off x="171413" y="1861497"/>
            <a:ext cx="11858399" cy="4082104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Modos: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1 – Mundo semi abierto.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2 – Nivel linear.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3 – Carreras.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4 – </a:t>
            </a:r>
            <a:r>
              <a:rPr lang="es-MX" sz="1200" dirty="0" err="1">
                <a:solidFill>
                  <a:schemeClr val="tx1"/>
                </a:solidFill>
              </a:rPr>
              <a:t>Crazy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Taxy</a:t>
            </a: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5 – Dance </a:t>
            </a:r>
            <a:r>
              <a:rPr lang="es-MX" sz="1200" dirty="0" err="1">
                <a:solidFill>
                  <a:schemeClr val="tx1"/>
                </a:solidFill>
              </a:rPr>
              <a:t>Dance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Revolution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268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Script Map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0622BA57-37CD-4B96-B5DD-99CFF4226312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Mapa de la funcionalidad entre scripts.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cxnSp>
        <p:nvCxnSpPr>
          <p:cNvPr id="205" name="Conector: angular 204">
            <a:extLst>
              <a:ext uri="{FF2B5EF4-FFF2-40B4-BE49-F238E27FC236}">
                <a16:creationId xmlns:a16="http://schemas.microsoft.com/office/drawing/2014/main" id="{E0922DA4-3FB8-4EE8-BFC0-BEDF7795D131}"/>
              </a:ext>
            </a:extLst>
          </p:cNvPr>
          <p:cNvCxnSpPr>
            <a:cxnSpLocks/>
            <a:stCxn id="139" idx="3"/>
            <a:endCxn id="19" idx="2"/>
          </p:cNvCxnSpPr>
          <p:nvPr/>
        </p:nvCxnSpPr>
        <p:spPr>
          <a:xfrm flipH="1">
            <a:off x="3580320" y="4947203"/>
            <a:ext cx="4384307" cy="1261138"/>
          </a:xfrm>
          <a:prstGeom prst="bentConnector4">
            <a:avLst>
              <a:gd name="adj1" fmla="val -5214"/>
              <a:gd name="adj2" fmla="val 124113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: angular 208">
            <a:extLst>
              <a:ext uri="{FF2B5EF4-FFF2-40B4-BE49-F238E27FC236}">
                <a16:creationId xmlns:a16="http://schemas.microsoft.com/office/drawing/2014/main" id="{BA4B5C92-D417-44D7-B0A8-7F7D0D83A226}"/>
              </a:ext>
            </a:extLst>
          </p:cNvPr>
          <p:cNvCxnSpPr>
            <a:cxnSpLocks/>
            <a:stCxn id="139" idx="3"/>
            <a:endCxn id="53" idx="2"/>
          </p:cNvCxnSpPr>
          <p:nvPr/>
        </p:nvCxnSpPr>
        <p:spPr>
          <a:xfrm flipH="1">
            <a:off x="711414" y="4947203"/>
            <a:ext cx="7253213" cy="535756"/>
          </a:xfrm>
          <a:prstGeom prst="bentConnector4">
            <a:avLst>
              <a:gd name="adj1" fmla="val -3152"/>
              <a:gd name="adj2" fmla="val 29378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: angular 197">
            <a:extLst>
              <a:ext uri="{FF2B5EF4-FFF2-40B4-BE49-F238E27FC236}">
                <a16:creationId xmlns:a16="http://schemas.microsoft.com/office/drawing/2014/main" id="{B95F0D8D-2414-4CB3-9A58-0B0A84E46C24}"/>
              </a:ext>
            </a:extLst>
          </p:cNvPr>
          <p:cNvCxnSpPr>
            <a:cxnSpLocks/>
            <a:endCxn id="139" idx="2"/>
          </p:cNvCxnSpPr>
          <p:nvPr/>
        </p:nvCxnSpPr>
        <p:spPr>
          <a:xfrm flipV="1">
            <a:off x="4120319" y="5487203"/>
            <a:ext cx="3304308" cy="392345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: angular 180">
            <a:extLst>
              <a:ext uri="{FF2B5EF4-FFF2-40B4-BE49-F238E27FC236}">
                <a16:creationId xmlns:a16="http://schemas.microsoft.com/office/drawing/2014/main" id="{5D88F58B-5D6A-417E-A506-7AA230413A51}"/>
              </a:ext>
            </a:extLst>
          </p:cNvPr>
          <p:cNvCxnSpPr>
            <a:cxnSpLocks/>
            <a:stCxn id="19" idx="3"/>
            <a:endCxn id="138" idx="1"/>
          </p:cNvCxnSpPr>
          <p:nvPr/>
        </p:nvCxnSpPr>
        <p:spPr>
          <a:xfrm flipV="1">
            <a:off x="4120320" y="3327641"/>
            <a:ext cx="2764308" cy="2340700"/>
          </a:xfrm>
          <a:prstGeom prst="bentConnector3">
            <a:avLst>
              <a:gd name="adj1" fmla="val 6929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: angular 184">
            <a:extLst>
              <a:ext uri="{FF2B5EF4-FFF2-40B4-BE49-F238E27FC236}">
                <a16:creationId xmlns:a16="http://schemas.microsoft.com/office/drawing/2014/main" id="{C84421AC-BDDF-4557-8691-B69C641B436E}"/>
              </a:ext>
            </a:extLst>
          </p:cNvPr>
          <p:cNvCxnSpPr>
            <a:cxnSpLocks/>
            <a:stCxn id="27" idx="3"/>
            <a:endCxn id="138" idx="1"/>
          </p:cNvCxnSpPr>
          <p:nvPr/>
        </p:nvCxnSpPr>
        <p:spPr>
          <a:xfrm>
            <a:off x="4120320" y="2651568"/>
            <a:ext cx="2764308" cy="676073"/>
          </a:xfrm>
          <a:prstGeom prst="bentConnector3">
            <a:avLst>
              <a:gd name="adj1" fmla="val 6929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: angular 187">
            <a:extLst>
              <a:ext uri="{FF2B5EF4-FFF2-40B4-BE49-F238E27FC236}">
                <a16:creationId xmlns:a16="http://schemas.microsoft.com/office/drawing/2014/main" id="{7C555CFB-FF8A-49D2-A403-3E04A582B62C}"/>
              </a:ext>
            </a:extLst>
          </p:cNvPr>
          <p:cNvCxnSpPr>
            <a:cxnSpLocks/>
            <a:stCxn id="140" idx="3"/>
            <a:endCxn id="138" idx="1"/>
          </p:cNvCxnSpPr>
          <p:nvPr/>
        </p:nvCxnSpPr>
        <p:spPr>
          <a:xfrm flipV="1">
            <a:off x="5184642" y="3327641"/>
            <a:ext cx="1699986" cy="86835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: angular 174">
            <a:extLst>
              <a:ext uri="{FF2B5EF4-FFF2-40B4-BE49-F238E27FC236}">
                <a16:creationId xmlns:a16="http://schemas.microsoft.com/office/drawing/2014/main" id="{CCBE35CB-A9B1-403B-84F0-4D8C88D4E962}"/>
              </a:ext>
            </a:extLst>
          </p:cNvPr>
          <p:cNvCxnSpPr>
            <a:cxnSpLocks/>
            <a:stCxn id="53" idx="3"/>
            <a:endCxn id="19" idx="1"/>
          </p:cNvCxnSpPr>
          <p:nvPr/>
        </p:nvCxnSpPr>
        <p:spPr>
          <a:xfrm>
            <a:off x="1251414" y="4942959"/>
            <a:ext cx="1788906" cy="725382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: angular 75">
            <a:extLst>
              <a:ext uri="{FF2B5EF4-FFF2-40B4-BE49-F238E27FC236}">
                <a16:creationId xmlns:a16="http://schemas.microsoft.com/office/drawing/2014/main" id="{FFCBE8E3-378F-4032-8FF0-15F7633AA135}"/>
              </a:ext>
            </a:extLst>
          </p:cNvPr>
          <p:cNvCxnSpPr>
            <a:cxnSpLocks/>
            <a:stCxn id="37" idx="3"/>
            <a:endCxn id="19" idx="1"/>
          </p:cNvCxnSpPr>
          <p:nvPr/>
        </p:nvCxnSpPr>
        <p:spPr>
          <a:xfrm>
            <a:off x="1251414" y="3329679"/>
            <a:ext cx="1788906" cy="2338662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: angular 81">
            <a:extLst>
              <a:ext uri="{FF2B5EF4-FFF2-40B4-BE49-F238E27FC236}">
                <a16:creationId xmlns:a16="http://schemas.microsoft.com/office/drawing/2014/main" id="{880290CE-480F-47FD-8514-D08B5888896E}"/>
              </a:ext>
            </a:extLst>
          </p:cNvPr>
          <p:cNvCxnSpPr>
            <a:cxnSpLocks/>
            <a:stCxn id="37" idx="0"/>
            <a:endCxn id="27" idx="1"/>
          </p:cNvCxnSpPr>
          <p:nvPr/>
        </p:nvCxnSpPr>
        <p:spPr>
          <a:xfrm rot="5400000" flipH="1" flipV="1">
            <a:off x="1806812" y="1556171"/>
            <a:ext cx="138111" cy="2328906"/>
          </a:xfrm>
          <a:prstGeom prst="bentConnector2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FEE91B7A-1B29-4C55-96A2-C8DB536A4C88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flipV="1">
            <a:off x="3580320" y="3191568"/>
            <a:ext cx="0" cy="193677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FF4BB4DF-A7CD-4F04-96CD-37C03FE97B8B}"/>
              </a:ext>
            </a:extLst>
          </p:cNvPr>
          <p:cNvSpPr/>
          <p:nvPr/>
        </p:nvSpPr>
        <p:spPr>
          <a:xfrm>
            <a:off x="171414" y="2789679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1</a:t>
            </a:r>
            <a:r>
              <a:rPr lang="en-US" sz="1600" dirty="0">
                <a:solidFill>
                  <a:schemeClr val="tx1"/>
                </a:solidFill>
              </a:rPr>
              <a:t> Control Manager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8C547C58-A4CB-4E5F-BBF0-402C40B89C49}"/>
              </a:ext>
            </a:extLst>
          </p:cNvPr>
          <p:cNvSpPr/>
          <p:nvPr/>
        </p:nvSpPr>
        <p:spPr>
          <a:xfrm>
            <a:off x="171414" y="4402959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2</a:t>
            </a:r>
            <a:r>
              <a:rPr lang="en-US" sz="1600" dirty="0">
                <a:solidFill>
                  <a:schemeClr val="tx1"/>
                </a:solidFill>
              </a:rPr>
              <a:t> State Manager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7D0B29E2-5712-47D4-82F8-56DEB96BEB11}"/>
              </a:ext>
            </a:extLst>
          </p:cNvPr>
          <p:cNvSpPr/>
          <p:nvPr/>
        </p:nvSpPr>
        <p:spPr>
          <a:xfrm>
            <a:off x="3040320" y="5128341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3</a:t>
            </a:r>
            <a:r>
              <a:rPr lang="en-US" sz="1600" dirty="0">
                <a:solidFill>
                  <a:schemeClr val="tx1"/>
                </a:solidFill>
              </a:rPr>
              <a:t> Action Manager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B3B32D3-42F0-4919-B844-1CF78EA11371}"/>
              </a:ext>
            </a:extLst>
          </p:cNvPr>
          <p:cNvSpPr/>
          <p:nvPr/>
        </p:nvSpPr>
        <p:spPr>
          <a:xfrm>
            <a:off x="3040320" y="2111568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4 </a:t>
            </a:r>
            <a:r>
              <a:rPr lang="en-US" sz="1600" dirty="0">
                <a:solidFill>
                  <a:schemeClr val="tx1"/>
                </a:solidFill>
              </a:rPr>
              <a:t>Camera Manager</a:t>
            </a:r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20B55045-6B83-4D99-9C2D-0BD654D6D01D}"/>
              </a:ext>
            </a:extLst>
          </p:cNvPr>
          <p:cNvSpPr txBox="1"/>
          <p:nvPr/>
        </p:nvSpPr>
        <p:spPr>
          <a:xfrm>
            <a:off x="1499902" y="2506575"/>
            <a:ext cx="514885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Input</a:t>
            </a:r>
            <a:endParaRPr lang="en-US" sz="1200" dirty="0"/>
          </a:p>
        </p:txBody>
      </p:sp>
      <p:sp>
        <p:nvSpPr>
          <p:cNvPr id="132" name="CuadroTexto 131">
            <a:extLst>
              <a:ext uri="{FF2B5EF4-FFF2-40B4-BE49-F238E27FC236}">
                <a16:creationId xmlns:a16="http://schemas.microsoft.com/office/drawing/2014/main" id="{C9012767-50F1-4DFC-B906-B67D7F2E3CAE}"/>
              </a:ext>
            </a:extLst>
          </p:cNvPr>
          <p:cNvSpPr txBox="1"/>
          <p:nvPr/>
        </p:nvSpPr>
        <p:spPr>
          <a:xfrm>
            <a:off x="1446821" y="3197530"/>
            <a:ext cx="514885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Input</a:t>
            </a:r>
            <a:endParaRPr lang="en-US" sz="1200" dirty="0"/>
          </a:p>
        </p:txBody>
      </p:sp>
      <p:sp>
        <p:nvSpPr>
          <p:cNvPr id="133" name="CuadroTexto 132">
            <a:extLst>
              <a:ext uri="{FF2B5EF4-FFF2-40B4-BE49-F238E27FC236}">
                <a16:creationId xmlns:a16="http://schemas.microsoft.com/office/drawing/2014/main" id="{7FC6BF9A-937E-48BB-80E2-60D24180752D}"/>
              </a:ext>
            </a:extLst>
          </p:cNvPr>
          <p:cNvSpPr txBox="1"/>
          <p:nvPr/>
        </p:nvSpPr>
        <p:spPr>
          <a:xfrm>
            <a:off x="1402130" y="4798040"/>
            <a:ext cx="604268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Estado</a:t>
            </a:r>
            <a:endParaRPr lang="en-US" sz="1200" dirty="0"/>
          </a:p>
        </p:txBody>
      </p:sp>
      <p:sp>
        <p:nvSpPr>
          <p:cNvPr id="136" name="CuadroTexto 135">
            <a:extLst>
              <a:ext uri="{FF2B5EF4-FFF2-40B4-BE49-F238E27FC236}">
                <a16:creationId xmlns:a16="http://schemas.microsoft.com/office/drawing/2014/main" id="{D9A63AE7-D303-460B-AE65-9F85FF9CDEC2}"/>
              </a:ext>
            </a:extLst>
          </p:cNvPr>
          <p:cNvSpPr txBox="1"/>
          <p:nvPr/>
        </p:nvSpPr>
        <p:spPr>
          <a:xfrm>
            <a:off x="3283969" y="4757546"/>
            <a:ext cx="603050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Acción</a:t>
            </a:r>
            <a:endParaRPr lang="en-US" sz="1200" dirty="0"/>
          </a:p>
        </p:txBody>
      </p:sp>
      <p:sp>
        <p:nvSpPr>
          <p:cNvPr id="138" name="Rectángulo: esquinas redondeadas 137">
            <a:extLst>
              <a:ext uri="{FF2B5EF4-FFF2-40B4-BE49-F238E27FC236}">
                <a16:creationId xmlns:a16="http://schemas.microsoft.com/office/drawing/2014/main" id="{77398F0E-3430-4A50-92A1-CF1E71E4720E}"/>
              </a:ext>
            </a:extLst>
          </p:cNvPr>
          <p:cNvSpPr/>
          <p:nvPr/>
        </p:nvSpPr>
        <p:spPr>
          <a:xfrm>
            <a:off x="6884628" y="2787641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6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Movement Manager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9" name="Rectángulo: esquinas redondeadas 138">
            <a:extLst>
              <a:ext uri="{FF2B5EF4-FFF2-40B4-BE49-F238E27FC236}">
                <a16:creationId xmlns:a16="http://schemas.microsoft.com/office/drawing/2014/main" id="{36852DD8-550B-45D7-8284-BA0C6A788D8D}"/>
              </a:ext>
            </a:extLst>
          </p:cNvPr>
          <p:cNvSpPr/>
          <p:nvPr/>
        </p:nvSpPr>
        <p:spPr>
          <a:xfrm>
            <a:off x="6884627" y="4407203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7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Animation Manager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0" name="Rectángulo: esquinas redondeadas 139">
            <a:extLst>
              <a:ext uri="{FF2B5EF4-FFF2-40B4-BE49-F238E27FC236}">
                <a16:creationId xmlns:a16="http://schemas.microsoft.com/office/drawing/2014/main" id="{510350F6-0B23-4A4E-8D44-8179A70BC7EF}"/>
              </a:ext>
            </a:extLst>
          </p:cNvPr>
          <p:cNvSpPr/>
          <p:nvPr/>
        </p:nvSpPr>
        <p:spPr>
          <a:xfrm>
            <a:off x="4104642" y="3655996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5</a:t>
            </a:r>
            <a:r>
              <a:rPr lang="en-US" sz="1600" dirty="0">
                <a:solidFill>
                  <a:schemeClr val="tx1"/>
                </a:solidFill>
              </a:rPr>
              <a:t> Stat Manager</a:t>
            </a:r>
          </a:p>
        </p:txBody>
      </p:sp>
      <p:sp>
        <p:nvSpPr>
          <p:cNvPr id="193" name="CuadroTexto 192">
            <a:extLst>
              <a:ext uri="{FF2B5EF4-FFF2-40B4-BE49-F238E27FC236}">
                <a16:creationId xmlns:a16="http://schemas.microsoft.com/office/drawing/2014/main" id="{EA7E964B-C535-495E-A95D-4DA6E8C8E61C}"/>
              </a:ext>
            </a:extLst>
          </p:cNvPr>
          <p:cNvSpPr txBox="1"/>
          <p:nvPr/>
        </p:nvSpPr>
        <p:spPr>
          <a:xfrm>
            <a:off x="4250656" y="2414087"/>
            <a:ext cx="998543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Dirección de </a:t>
            </a:r>
          </a:p>
          <a:p>
            <a:r>
              <a:rPr lang="es-MX" sz="1200" dirty="0"/>
              <a:t>Cámara</a:t>
            </a:r>
            <a:endParaRPr lang="en-US" sz="1200" dirty="0"/>
          </a:p>
        </p:txBody>
      </p:sp>
      <p:sp>
        <p:nvSpPr>
          <p:cNvPr id="194" name="CuadroTexto 193">
            <a:extLst>
              <a:ext uri="{FF2B5EF4-FFF2-40B4-BE49-F238E27FC236}">
                <a16:creationId xmlns:a16="http://schemas.microsoft.com/office/drawing/2014/main" id="{BA97B2DD-E402-4A32-BAFA-11F173CE6FD7}"/>
              </a:ext>
            </a:extLst>
          </p:cNvPr>
          <p:cNvSpPr txBox="1"/>
          <p:nvPr/>
        </p:nvSpPr>
        <p:spPr>
          <a:xfrm>
            <a:off x="5291944" y="4065239"/>
            <a:ext cx="428259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Stat</a:t>
            </a:r>
            <a:endParaRPr lang="en-US" sz="1200" dirty="0"/>
          </a:p>
        </p:txBody>
      </p:sp>
      <p:sp>
        <p:nvSpPr>
          <p:cNvPr id="195" name="CuadroTexto 194">
            <a:extLst>
              <a:ext uri="{FF2B5EF4-FFF2-40B4-BE49-F238E27FC236}">
                <a16:creationId xmlns:a16="http://schemas.microsoft.com/office/drawing/2014/main" id="{155CCACF-15C5-4490-97BC-B27C1414CF2D}"/>
              </a:ext>
            </a:extLst>
          </p:cNvPr>
          <p:cNvSpPr txBox="1"/>
          <p:nvPr/>
        </p:nvSpPr>
        <p:spPr>
          <a:xfrm>
            <a:off x="4250656" y="5639034"/>
            <a:ext cx="603050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Acción</a:t>
            </a:r>
            <a:endParaRPr lang="en-US" sz="1200" dirty="0"/>
          </a:p>
        </p:txBody>
      </p:sp>
      <p:sp>
        <p:nvSpPr>
          <p:cNvPr id="214" name="CuadroTexto 213">
            <a:extLst>
              <a:ext uri="{FF2B5EF4-FFF2-40B4-BE49-F238E27FC236}">
                <a16:creationId xmlns:a16="http://schemas.microsoft.com/office/drawing/2014/main" id="{F5EC0FB4-8870-4472-BC0B-C35AFDBA02EA}"/>
              </a:ext>
            </a:extLst>
          </p:cNvPr>
          <p:cNvSpPr txBox="1"/>
          <p:nvPr/>
        </p:nvSpPr>
        <p:spPr>
          <a:xfrm>
            <a:off x="7896070" y="5639033"/>
            <a:ext cx="611129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Evento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3589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Animaciones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------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CC5F5AE-89D8-4E75-BE9A-CBAF0C5BED22}"/>
              </a:ext>
            </a:extLst>
          </p:cNvPr>
          <p:cNvSpPr/>
          <p:nvPr/>
        </p:nvSpPr>
        <p:spPr>
          <a:xfrm>
            <a:off x="176138" y="1787922"/>
            <a:ext cx="2773120" cy="3536289"/>
          </a:xfrm>
          <a:prstGeom prst="roundRect">
            <a:avLst>
              <a:gd name="adj" fmla="val 2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dirty="0" err="1">
                <a:solidFill>
                  <a:schemeClr val="tx1"/>
                </a:solidFill>
              </a:rPr>
              <a:t>Parametros</a:t>
            </a:r>
            <a:endParaRPr lang="es-MX" dirty="0">
              <a:solidFill>
                <a:schemeClr val="tx1"/>
              </a:solidFill>
            </a:endParaRP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1 </a:t>
            </a:r>
            <a:r>
              <a:rPr lang="es-MX" sz="1200" dirty="0" err="1">
                <a:solidFill>
                  <a:schemeClr val="tx1"/>
                </a:solidFill>
              </a:rPr>
              <a:t>IsMoving</a:t>
            </a:r>
            <a:r>
              <a:rPr lang="es-MX" sz="1200" dirty="0">
                <a:solidFill>
                  <a:schemeClr val="tx1"/>
                </a:solidFill>
              </a:rPr>
              <a:t> – Bool. Si el jugador se esta moviendo con el Stick.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2 </a:t>
            </a:r>
            <a:r>
              <a:rPr lang="es-MX" sz="1200" dirty="0" err="1">
                <a:solidFill>
                  <a:schemeClr val="tx1"/>
                </a:solidFill>
              </a:rPr>
              <a:t>InputForce</a:t>
            </a:r>
            <a:r>
              <a:rPr lang="es-MX" sz="1200" dirty="0">
                <a:solidFill>
                  <a:schemeClr val="tx1"/>
                </a:solidFill>
              </a:rPr>
              <a:t> – Float. La fuerza con la que se inclina el Stick.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3 </a:t>
            </a:r>
            <a:r>
              <a:rPr lang="es-MX" sz="1200" dirty="0" err="1">
                <a:solidFill>
                  <a:schemeClr val="tx1"/>
                </a:solidFill>
              </a:rPr>
              <a:t>IsBreaking</a:t>
            </a:r>
            <a:r>
              <a:rPr lang="es-MX" sz="1200" dirty="0">
                <a:solidFill>
                  <a:schemeClr val="tx1"/>
                </a:solidFill>
              </a:rPr>
              <a:t> – Bool. Si el personaje esta frenando.</a:t>
            </a:r>
          </a:p>
          <a:p>
            <a:pPr marL="171450" indent="-171450" algn="just">
              <a:buFontTx/>
              <a:buChar char="-"/>
            </a:pPr>
            <a:endParaRPr lang="es-MX" sz="1200" dirty="0">
              <a:solidFill>
                <a:schemeClr val="tx1"/>
              </a:solidFill>
            </a:endParaRPr>
          </a:p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B1FAE8-EE85-4673-8925-3AE23DB29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741" y="1811163"/>
            <a:ext cx="5038725" cy="253365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B38323B8-AA18-485C-8304-C1C6F3069DB8}"/>
              </a:ext>
            </a:extLst>
          </p:cNvPr>
          <p:cNvSpPr/>
          <p:nvPr/>
        </p:nvSpPr>
        <p:spPr>
          <a:xfrm>
            <a:off x="4117820" y="3305324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1</a:t>
            </a:r>
            <a:endParaRPr lang="en-US" sz="100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D65195D-FEE3-403D-B04D-9A1BC6CD5A60}"/>
              </a:ext>
            </a:extLst>
          </p:cNvPr>
          <p:cNvSpPr/>
          <p:nvPr/>
        </p:nvSpPr>
        <p:spPr>
          <a:xfrm>
            <a:off x="4211081" y="3711586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1</a:t>
            </a:r>
            <a:endParaRPr lang="en-US" sz="1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FDCBA6C-1FA8-4476-B40F-8D0E24DE7A43}"/>
              </a:ext>
            </a:extLst>
          </p:cNvPr>
          <p:cNvSpPr/>
          <p:nvPr/>
        </p:nvSpPr>
        <p:spPr>
          <a:xfrm>
            <a:off x="4355564" y="3711586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C07D597-0889-498C-8826-69A4FAD20E05}"/>
              </a:ext>
            </a:extLst>
          </p:cNvPr>
          <p:cNvSpPr/>
          <p:nvPr/>
        </p:nvSpPr>
        <p:spPr>
          <a:xfrm>
            <a:off x="5276060" y="4044464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0206702-7287-41C0-B20A-0A42E42C79FE}"/>
              </a:ext>
            </a:extLst>
          </p:cNvPr>
          <p:cNvSpPr/>
          <p:nvPr/>
        </p:nvSpPr>
        <p:spPr>
          <a:xfrm>
            <a:off x="5852620" y="3657586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E5A941AE-1263-4E32-8622-7D73E73D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741" y="4406286"/>
            <a:ext cx="4971046" cy="1240339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203ABDE6-3C13-4095-A49F-E147D511A2C6}"/>
              </a:ext>
            </a:extLst>
          </p:cNvPr>
          <p:cNvSpPr/>
          <p:nvPr/>
        </p:nvSpPr>
        <p:spPr>
          <a:xfrm>
            <a:off x="7876041" y="4605916"/>
            <a:ext cx="647065" cy="14478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 is 0.05</a:t>
            </a:r>
            <a:endParaRPr lang="en-US" sz="1000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33EC3CF5-E10F-4659-93A9-FBA7C029B13D}"/>
              </a:ext>
            </a:extLst>
          </p:cNvPr>
          <p:cNvSpPr/>
          <p:nvPr/>
        </p:nvSpPr>
        <p:spPr>
          <a:xfrm>
            <a:off x="7876041" y="5164736"/>
            <a:ext cx="448945" cy="14478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 is 1</a:t>
            </a:r>
            <a:endParaRPr lang="en-US" sz="1000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851E578-AE61-42D3-A573-CD1111D1F081}"/>
              </a:ext>
            </a:extLst>
          </p:cNvPr>
          <p:cNvSpPr/>
          <p:nvPr/>
        </p:nvSpPr>
        <p:spPr>
          <a:xfrm>
            <a:off x="5991576" y="3657586"/>
            <a:ext cx="597343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 &lt; 0.05</a:t>
            </a:r>
            <a:endParaRPr lang="en-US" sz="10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615EE6C-84A9-47B7-843F-766A46EA55D7}"/>
              </a:ext>
            </a:extLst>
          </p:cNvPr>
          <p:cNvSpPr/>
          <p:nvPr/>
        </p:nvSpPr>
        <p:spPr>
          <a:xfrm>
            <a:off x="5224321" y="3842137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E937675-7729-45FB-9AC1-2785513E6D49}"/>
              </a:ext>
            </a:extLst>
          </p:cNvPr>
          <p:cNvSpPr/>
          <p:nvPr/>
        </p:nvSpPr>
        <p:spPr>
          <a:xfrm>
            <a:off x="5363277" y="3842137"/>
            <a:ext cx="597343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 &gt; 0.05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57186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67A83F70-98E8-4B6F-8BC5-2D8473F151B4}"/>
              </a:ext>
            </a:extLst>
          </p:cNvPr>
          <p:cNvSpPr/>
          <p:nvPr/>
        </p:nvSpPr>
        <p:spPr>
          <a:xfrm>
            <a:off x="171415" y="1806639"/>
            <a:ext cx="4425752" cy="3587482"/>
          </a:xfrm>
          <a:prstGeom prst="roundRect">
            <a:avLst>
              <a:gd name="adj" fmla="val 307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Básicas: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Movimiento en 360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(Stick Izquierdo)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Caminar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(Inclinar suavemente el Stick Izquierdo)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Correr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(Inclinar fuerte el Stick Izquierdo)</a:t>
            </a:r>
            <a:endParaRPr lang="es-MX" sz="1200" u="sng" dirty="0">
              <a:solidFill>
                <a:schemeClr val="tx1"/>
              </a:solidFill>
            </a:endParaRP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Neutral (*) (X)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en Movimiento (*) (Stick Izquierdo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Golpe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*</a:t>
            </a:r>
            <a:r>
              <a:rPr lang="es-MX" sz="1200" dirty="0">
                <a:solidFill>
                  <a:schemeClr val="tx1"/>
                </a:solidFill>
              </a:rPr>
              <a:t>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Girar (*)(ꓳ)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Agacharse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(L1)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Extras: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Botón Contextual (*) (</a:t>
            </a:r>
            <a:r>
              <a:rPr lang="el-GR" sz="1200" dirty="0">
                <a:solidFill>
                  <a:schemeClr val="tx1"/>
                </a:solidFill>
              </a:rPr>
              <a:t>Δ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Alinear cámara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(R1)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A2193294-C8C8-4715-8686-BE0FC00C7DA7}"/>
              </a:ext>
            </a:extLst>
          </p:cNvPr>
          <p:cNvSpPr/>
          <p:nvPr/>
        </p:nvSpPr>
        <p:spPr>
          <a:xfrm>
            <a:off x="4701470" y="1806639"/>
            <a:ext cx="4283139" cy="3587482"/>
          </a:xfrm>
          <a:prstGeom prst="roundRect">
            <a:avLst>
              <a:gd name="adj" fmla="val 125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Extendidas: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Golpe (*)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  + 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Combo (*)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  +  +</a:t>
            </a:r>
            <a:r>
              <a:rPr lang="es-MX" sz="1200" dirty="0">
                <a:solidFill>
                  <a:schemeClr val="tx1"/>
                </a:solidFill>
              </a:rPr>
              <a:t>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Giro extendido (*)(Mantener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Giratorio (*) (Mantener ꓳ + 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Agachado: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Caminar agachado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(L1 + Stick)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hacia atrás (*) (L1 + 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Ataque Agachado (*) (L1 + 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Rodar (*) (L1 + ꓳ)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Salto: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Salto Neutral (*) (X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Salto en Movimiento (*) (Stick Izquierdo + X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Golpe Aéreo (*) (X + 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Giro Aéreo (*) (X +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Ground Pound (*) (X + L1)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F0C404C6-54D3-4354-9315-1F95EAB969B8}"/>
              </a:ext>
            </a:extLst>
          </p:cNvPr>
          <p:cNvSpPr/>
          <p:nvPr/>
        </p:nvSpPr>
        <p:spPr>
          <a:xfrm>
            <a:off x="9061524" y="1806639"/>
            <a:ext cx="2959062" cy="3587482"/>
          </a:xfrm>
          <a:prstGeom prst="roundRect">
            <a:avLst>
              <a:gd name="adj" fmla="val 125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Contextuales: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Interactuar con NPC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Agarrar objeto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Equipar/Desequipar Power-Up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Subirse a vehículo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466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Movimiento</a:t>
            </a:r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7BE7D0BA-DE48-4ED5-B978-BD65B12CF0CA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Movimiento en la superficie con el Stick izquierdo.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DCBE1B48-028F-4ED8-9268-20087B79237C}"/>
              </a:ext>
            </a:extLst>
          </p:cNvPr>
          <p:cNvSpPr/>
          <p:nvPr/>
        </p:nvSpPr>
        <p:spPr>
          <a:xfrm>
            <a:off x="171415" y="1806639"/>
            <a:ext cx="4291528" cy="113789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Características  del Stick: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Movimiento en 360 grados.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Velocidades de movimiento.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Velocidades de rotación de cámara.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Estados de cambio.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D2F7E6D6-1A2A-4D8F-98F6-1789DA2B2ABC}"/>
              </a:ext>
            </a:extLst>
          </p:cNvPr>
          <p:cNvSpPr/>
          <p:nvPr/>
        </p:nvSpPr>
        <p:spPr>
          <a:xfrm>
            <a:off x="171415" y="3025416"/>
            <a:ext cx="4291528" cy="2586820"/>
          </a:xfrm>
          <a:prstGeom prst="roundRect">
            <a:avLst>
              <a:gd name="adj" fmla="val 22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Secciones del Stick: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1. 360 Grados de movimiento.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360 Grados de movimiento.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 Rotación de cámara. Velocidad de rotación de cámara 1.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 Rotación de cámara. Velocidad de rotación de cámara 2.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45C2511E-6C68-4B86-AFFD-763A4548BCA0}"/>
              </a:ext>
            </a:extLst>
          </p:cNvPr>
          <p:cNvSpPr/>
          <p:nvPr/>
        </p:nvSpPr>
        <p:spPr>
          <a:xfrm>
            <a:off x="4533688" y="1806639"/>
            <a:ext cx="4074476" cy="3805598"/>
          </a:xfrm>
          <a:prstGeom prst="roundRect">
            <a:avLst>
              <a:gd name="adj" fmla="val 152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92005121-06FE-4E1C-862B-5EB6A4D9FBDA}"/>
              </a:ext>
            </a:extLst>
          </p:cNvPr>
          <p:cNvGrpSpPr/>
          <p:nvPr/>
        </p:nvGrpSpPr>
        <p:grpSpPr>
          <a:xfrm>
            <a:off x="4756636" y="1943995"/>
            <a:ext cx="3628578" cy="3530886"/>
            <a:chOff x="1505017" y="1594778"/>
            <a:chExt cx="3181044" cy="3181044"/>
          </a:xfrm>
        </p:grpSpPr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DD40C8CA-597F-4D22-9832-3D2510381757}"/>
                </a:ext>
              </a:extLst>
            </p:cNvPr>
            <p:cNvGrpSpPr/>
            <p:nvPr/>
          </p:nvGrpSpPr>
          <p:grpSpPr>
            <a:xfrm>
              <a:off x="1505017" y="1594778"/>
              <a:ext cx="3181044" cy="3181044"/>
              <a:chOff x="1505017" y="1594778"/>
              <a:chExt cx="3181044" cy="3181044"/>
            </a:xfrm>
          </p:grpSpPr>
          <p:grpSp>
            <p:nvGrpSpPr>
              <p:cNvPr id="66" name="Grupo 65">
                <a:extLst>
                  <a:ext uri="{FF2B5EF4-FFF2-40B4-BE49-F238E27FC236}">
                    <a16:creationId xmlns:a16="http://schemas.microsoft.com/office/drawing/2014/main" id="{0C42F9A0-0B97-4BC1-9940-48BCC28EB702}"/>
                  </a:ext>
                </a:extLst>
              </p:cNvPr>
              <p:cNvGrpSpPr/>
              <p:nvPr/>
            </p:nvGrpSpPr>
            <p:grpSpPr>
              <a:xfrm rot="2700000">
                <a:off x="1643999" y="1733760"/>
                <a:ext cx="2903080" cy="2903080"/>
                <a:chOff x="1439302" y="2988749"/>
                <a:chExt cx="3181044" cy="3181044"/>
              </a:xfrm>
              <a:solidFill>
                <a:schemeClr val="accent6"/>
              </a:solidFill>
            </p:grpSpPr>
            <p:grpSp>
              <p:nvGrpSpPr>
                <p:cNvPr id="82" name="Grupo 81">
                  <a:extLst>
                    <a:ext uri="{FF2B5EF4-FFF2-40B4-BE49-F238E27FC236}">
                      <a16:creationId xmlns:a16="http://schemas.microsoft.com/office/drawing/2014/main" id="{2051424F-23F3-4C35-8B96-032F057698D8}"/>
                    </a:ext>
                  </a:extLst>
                </p:cNvPr>
                <p:cNvGrpSpPr/>
                <p:nvPr/>
              </p:nvGrpSpPr>
              <p:grpSpPr>
                <a:xfrm rot="5400000">
                  <a:off x="2714525" y="2986620"/>
                  <a:ext cx="630598" cy="3181044"/>
                  <a:chOff x="2562125" y="2836349"/>
                  <a:chExt cx="630598" cy="3181044"/>
                </a:xfrm>
                <a:grpFill/>
              </p:grpSpPr>
              <p:sp>
                <p:nvSpPr>
                  <p:cNvPr id="86" name="Flecha: hacia abajo 85">
                    <a:extLst>
                      <a:ext uri="{FF2B5EF4-FFF2-40B4-BE49-F238E27FC236}">
                        <a16:creationId xmlns:a16="http://schemas.microsoft.com/office/drawing/2014/main" id="{89BA131C-0070-4D2D-A7E5-D4E3143997C5}"/>
                      </a:ext>
                    </a:extLst>
                  </p:cNvPr>
                  <p:cNvSpPr/>
                  <p:nvPr/>
                </p:nvSpPr>
                <p:spPr>
                  <a:xfrm flipV="1">
                    <a:off x="2562125" y="283634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87" name="Flecha: hacia abajo 86">
                    <a:extLst>
                      <a:ext uri="{FF2B5EF4-FFF2-40B4-BE49-F238E27FC236}">
                        <a16:creationId xmlns:a16="http://schemas.microsoft.com/office/drawing/2014/main" id="{77E916F6-C610-443F-9CF0-B52CFDB3EF8E}"/>
                      </a:ext>
                    </a:extLst>
                  </p:cNvPr>
                  <p:cNvSpPr/>
                  <p:nvPr/>
                </p:nvSpPr>
                <p:spPr>
                  <a:xfrm>
                    <a:off x="2562125" y="474429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83" name="Grupo 82">
                  <a:extLst>
                    <a:ext uri="{FF2B5EF4-FFF2-40B4-BE49-F238E27FC236}">
                      <a16:creationId xmlns:a16="http://schemas.microsoft.com/office/drawing/2014/main" id="{2613C3BD-193D-4419-9832-6DD5376C437C}"/>
                    </a:ext>
                  </a:extLst>
                </p:cNvPr>
                <p:cNvGrpSpPr/>
                <p:nvPr/>
              </p:nvGrpSpPr>
              <p:grpSpPr>
                <a:xfrm>
                  <a:off x="2714525" y="2988749"/>
                  <a:ext cx="630598" cy="3181044"/>
                  <a:chOff x="2562125" y="2836349"/>
                  <a:chExt cx="630598" cy="3181044"/>
                </a:xfrm>
                <a:grpFill/>
              </p:grpSpPr>
              <p:sp>
                <p:nvSpPr>
                  <p:cNvPr id="84" name="Flecha: hacia abajo 83">
                    <a:extLst>
                      <a:ext uri="{FF2B5EF4-FFF2-40B4-BE49-F238E27FC236}">
                        <a16:creationId xmlns:a16="http://schemas.microsoft.com/office/drawing/2014/main" id="{C4364045-CCA5-4D1A-94C0-1282F191C287}"/>
                      </a:ext>
                    </a:extLst>
                  </p:cNvPr>
                  <p:cNvSpPr/>
                  <p:nvPr/>
                </p:nvSpPr>
                <p:spPr>
                  <a:xfrm flipV="1">
                    <a:off x="2562125" y="283634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85" name="Flecha: hacia abajo 84">
                    <a:extLst>
                      <a:ext uri="{FF2B5EF4-FFF2-40B4-BE49-F238E27FC236}">
                        <a16:creationId xmlns:a16="http://schemas.microsoft.com/office/drawing/2014/main" id="{BBD11D91-654F-4627-B12D-F411BCFE8267}"/>
                      </a:ext>
                    </a:extLst>
                  </p:cNvPr>
                  <p:cNvSpPr/>
                  <p:nvPr/>
                </p:nvSpPr>
                <p:spPr>
                  <a:xfrm>
                    <a:off x="2562125" y="474429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</p:grpSp>
          <p:grpSp>
            <p:nvGrpSpPr>
              <p:cNvPr id="67" name="Grupo 66">
                <a:extLst>
                  <a:ext uri="{FF2B5EF4-FFF2-40B4-BE49-F238E27FC236}">
                    <a16:creationId xmlns:a16="http://schemas.microsoft.com/office/drawing/2014/main" id="{1DD2B1E9-4A25-496B-AFE6-E837110FF417}"/>
                  </a:ext>
                </a:extLst>
              </p:cNvPr>
              <p:cNvGrpSpPr/>
              <p:nvPr/>
            </p:nvGrpSpPr>
            <p:grpSpPr>
              <a:xfrm rot="5400000">
                <a:off x="2780240" y="1592649"/>
                <a:ext cx="630598" cy="3181044"/>
                <a:chOff x="2562125" y="2836349"/>
                <a:chExt cx="630598" cy="3181044"/>
              </a:xfrm>
              <a:solidFill>
                <a:schemeClr val="accent1"/>
              </a:solidFill>
            </p:grpSpPr>
            <p:sp>
              <p:nvSpPr>
                <p:cNvPr id="80" name="Flecha: hacia abajo 79">
                  <a:extLst>
                    <a:ext uri="{FF2B5EF4-FFF2-40B4-BE49-F238E27FC236}">
                      <a16:creationId xmlns:a16="http://schemas.microsoft.com/office/drawing/2014/main" id="{C34ED7C4-B17E-4582-B3EE-2D74A895B9C2}"/>
                    </a:ext>
                  </a:extLst>
                </p:cNvPr>
                <p:cNvSpPr/>
                <p:nvPr/>
              </p:nvSpPr>
              <p:spPr>
                <a:xfrm flipV="1">
                  <a:off x="2562125" y="2836349"/>
                  <a:ext cx="630598" cy="1273094"/>
                </a:xfrm>
                <a:prstGeom prst="downArrow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81" name="Flecha: hacia abajo 80">
                  <a:extLst>
                    <a:ext uri="{FF2B5EF4-FFF2-40B4-BE49-F238E27FC236}">
                      <a16:creationId xmlns:a16="http://schemas.microsoft.com/office/drawing/2014/main" id="{28127B32-1991-4EB4-8570-FA2400248839}"/>
                    </a:ext>
                  </a:extLst>
                </p:cNvPr>
                <p:cNvSpPr/>
                <p:nvPr/>
              </p:nvSpPr>
              <p:spPr>
                <a:xfrm>
                  <a:off x="2562125" y="4744299"/>
                  <a:ext cx="630598" cy="1273094"/>
                </a:xfrm>
                <a:prstGeom prst="downArrow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68" name="Grupo 67">
                <a:extLst>
                  <a:ext uri="{FF2B5EF4-FFF2-40B4-BE49-F238E27FC236}">
                    <a16:creationId xmlns:a16="http://schemas.microsoft.com/office/drawing/2014/main" id="{7D81FBEF-A0A0-4242-93AF-CE8B88E06445}"/>
                  </a:ext>
                </a:extLst>
              </p:cNvPr>
              <p:cNvGrpSpPr/>
              <p:nvPr/>
            </p:nvGrpSpPr>
            <p:grpSpPr>
              <a:xfrm>
                <a:off x="2780240" y="1594778"/>
                <a:ext cx="630598" cy="3181044"/>
                <a:chOff x="2562125" y="2836349"/>
                <a:chExt cx="630598" cy="3181044"/>
              </a:xfrm>
            </p:grpSpPr>
            <p:sp>
              <p:nvSpPr>
                <p:cNvPr id="70" name="Flecha: hacia abajo 69">
                  <a:extLst>
                    <a:ext uri="{FF2B5EF4-FFF2-40B4-BE49-F238E27FC236}">
                      <a16:creationId xmlns:a16="http://schemas.microsoft.com/office/drawing/2014/main" id="{DBE5498F-6434-405B-8949-59D8D3746994}"/>
                    </a:ext>
                  </a:extLst>
                </p:cNvPr>
                <p:cNvSpPr/>
                <p:nvPr/>
              </p:nvSpPr>
              <p:spPr>
                <a:xfrm flipV="1">
                  <a:off x="2562125" y="2836349"/>
                  <a:ext cx="630598" cy="1273094"/>
                </a:xfrm>
                <a:prstGeom prst="downArrow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9" name="Flecha: hacia abajo 78">
                  <a:extLst>
                    <a:ext uri="{FF2B5EF4-FFF2-40B4-BE49-F238E27FC236}">
                      <a16:creationId xmlns:a16="http://schemas.microsoft.com/office/drawing/2014/main" id="{FAB1B79C-FA96-4D09-9E91-EBD391FB6A87}"/>
                    </a:ext>
                  </a:extLst>
                </p:cNvPr>
                <p:cNvSpPr/>
                <p:nvPr/>
              </p:nvSpPr>
              <p:spPr>
                <a:xfrm>
                  <a:off x="2562125" y="4744299"/>
                  <a:ext cx="630598" cy="1273094"/>
                </a:xfrm>
                <a:prstGeom prst="downArrow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sp>
            <p:nvSpPr>
              <p:cNvPr id="69" name="Elipse 68">
                <a:extLst>
                  <a:ext uri="{FF2B5EF4-FFF2-40B4-BE49-F238E27FC236}">
                    <a16:creationId xmlns:a16="http://schemas.microsoft.com/office/drawing/2014/main" id="{C90304FA-437A-4089-8451-F9E8F143F530}"/>
                  </a:ext>
                </a:extLst>
              </p:cNvPr>
              <p:cNvSpPr/>
              <p:nvPr/>
            </p:nvSpPr>
            <p:spPr>
              <a:xfrm>
                <a:off x="2284323" y="2374084"/>
                <a:ext cx="1622432" cy="1622432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C191BCCA-577C-4B07-A432-AD29D0D3A050}"/>
                </a:ext>
              </a:extLst>
            </p:cNvPr>
            <p:cNvSpPr/>
            <p:nvPr/>
          </p:nvSpPr>
          <p:spPr>
            <a:xfrm>
              <a:off x="2591969" y="2684477"/>
              <a:ext cx="1001646" cy="1001646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Elipse 57">
            <a:extLst>
              <a:ext uri="{FF2B5EF4-FFF2-40B4-BE49-F238E27FC236}">
                <a16:creationId xmlns:a16="http://schemas.microsoft.com/office/drawing/2014/main" id="{02C88091-EBAE-4796-94F6-A2F68D8C4737}"/>
              </a:ext>
            </a:extLst>
          </p:cNvPr>
          <p:cNvSpPr/>
          <p:nvPr/>
        </p:nvSpPr>
        <p:spPr>
          <a:xfrm>
            <a:off x="6461141" y="3589231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358A1E30-2306-4469-AB50-24613114BBDB}"/>
              </a:ext>
            </a:extLst>
          </p:cNvPr>
          <p:cNvSpPr/>
          <p:nvPr/>
        </p:nvSpPr>
        <p:spPr>
          <a:xfrm>
            <a:off x="6456250" y="2863220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AE557DD6-6840-4E41-9474-7DC5BDA6BF2E}"/>
              </a:ext>
            </a:extLst>
          </p:cNvPr>
          <p:cNvSpPr/>
          <p:nvPr/>
        </p:nvSpPr>
        <p:spPr>
          <a:xfrm>
            <a:off x="5500673" y="2647663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</a:t>
            </a:r>
            <a:endParaRPr lang="en-US" sz="1200" dirty="0"/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2585B2E6-7F88-4179-9BE8-798F83754601}"/>
              </a:ext>
            </a:extLst>
          </p:cNvPr>
          <p:cNvSpPr/>
          <p:nvPr/>
        </p:nvSpPr>
        <p:spPr>
          <a:xfrm>
            <a:off x="4903827" y="3589231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5</a:t>
            </a:r>
            <a:endParaRPr lang="en-US" sz="1200" dirty="0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38CAA48C-DBE3-4FFA-BBAC-03E9C92D13BF}"/>
              </a:ext>
            </a:extLst>
          </p:cNvPr>
          <p:cNvSpPr/>
          <p:nvPr/>
        </p:nvSpPr>
        <p:spPr>
          <a:xfrm>
            <a:off x="6464049" y="2113494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3</a:t>
            </a:r>
            <a:endParaRPr lang="en-US" sz="1200" dirty="0"/>
          </a:p>
        </p:txBody>
      </p:sp>
      <p:pic>
        <p:nvPicPr>
          <p:cNvPr id="95" name="Imagen 94">
            <a:extLst>
              <a:ext uri="{FF2B5EF4-FFF2-40B4-BE49-F238E27FC236}">
                <a16:creationId xmlns:a16="http://schemas.microsoft.com/office/drawing/2014/main" id="{9A41D8FE-BF62-451D-A99B-E2B2F7F0C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" r="2576"/>
          <a:stretch/>
        </p:blipFill>
        <p:spPr>
          <a:xfrm>
            <a:off x="8735210" y="3006585"/>
            <a:ext cx="1591099" cy="1428430"/>
          </a:xfrm>
          <a:prstGeom prst="roundRect">
            <a:avLst>
              <a:gd name="adj" fmla="val 5424"/>
            </a:avLst>
          </a:prstGeom>
          <a:ln w="19050">
            <a:solidFill>
              <a:srgbClr val="000000"/>
            </a:solidFill>
          </a:ln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AADA9DE5-906A-45C3-88A9-C271663DB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" r="2576"/>
          <a:stretch/>
        </p:blipFill>
        <p:spPr>
          <a:xfrm>
            <a:off x="8739891" y="4509613"/>
            <a:ext cx="1591099" cy="1428430"/>
          </a:xfrm>
          <a:prstGeom prst="roundRect">
            <a:avLst>
              <a:gd name="adj" fmla="val 5424"/>
            </a:avLst>
          </a:prstGeom>
          <a:ln w="19050">
            <a:solidFill>
              <a:srgbClr val="000000"/>
            </a:solidFill>
          </a:ln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5A5799D7-17F9-4802-941E-55AB783B6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" t="6708" r="13" b="7096"/>
          <a:stretch/>
        </p:blipFill>
        <p:spPr>
          <a:xfrm>
            <a:off x="10425778" y="4506065"/>
            <a:ext cx="1591099" cy="1428431"/>
          </a:xfrm>
          <a:prstGeom prst="roundRect">
            <a:avLst>
              <a:gd name="adj" fmla="val 5999"/>
            </a:avLst>
          </a:prstGeom>
          <a:ln w="19050">
            <a:solidFill>
              <a:srgbClr val="000000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3F3D422-A129-4C74-A2FC-3318F95EC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49" t="16738" r="18580" b="16409"/>
          <a:stretch/>
        </p:blipFill>
        <p:spPr>
          <a:xfrm>
            <a:off x="10425778" y="3006586"/>
            <a:ext cx="1591099" cy="1428430"/>
          </a:xfrm>
          <a:prstGeom prst="roundRect">
            <a:avLst>
              <a:gd name="adj" fmla="val 6165"/>
            </a:avLst>
          </a:prstGeom>
          <a:ln w="19050">
            <a:solidFill>
              <a:schemeClr val="tx1"/>
            </a:solidFill>
          </a:ln>
        </p:spPr>
      </p:pic>
      <p:sp>
        <p:nvSpPr>
          <p:cNvPr id="102" name="Rectángulo: esquinas redondeadas 101">
            <a:extLst>
              <a:ext uri="{FF2B5EF4-FFF2-40B4-BE49-F238E27FC236}">
                <a16:creationId xmlns:a16="http://schemas.microsoft.com/office/drawing/2014/main" id="{61B3903D-C8BC-41D6-9034-1F179A2BBB13}"/>
              </a:ext>
            </a:extLst>
          </p:cNvPr>
          <p:cNvSpPr/>
          <p:nvPr/>
        </p:nvSpPr>
        <p:spPr>
          <a:xfrm>
            <a:off x="8680121" y="1796809"/>
            <a:ext cx="3349692" cy="1135178"/>
          </a:xfrm>
          <a:prstGeom prst="roundRect">
            <a:avLst>
              <a:gd name="adj" fmla="val 1044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Cambio de Estados: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estar en Velocidad 2 y frenar repentinamente.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estar en Velocidad 2 y cambiar a la dirección opuesta.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05" name="Elipse 104">
            <a:extLst>
              <a:ext uri="{FF2B5EF4-FFF2-40B4-BE49-F238E27FC236}">
                <a16:creationId xmlns:a16="http://schemas.microsoft.com/office/drawing/2014/main" id="{B30B108E-5FBB-48B3-B548-8A694BB878BD}"/>
              </a:ext>
            </a:extLst>
          </p:cNvPr>
          <p:cNvSpPr/>
          <p:nvPr/>
        </p:nvSpPr>
        <p:spPr>
          <a:xfrm>
            <a:off x="8785638" y="3056181"/>
            <a:ext cx="139611" cy="139611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1</a:t>
            </a:r>
            <a:endParaRPr lang="en-US" sz="1000" dirty="0"/>
          </a:p>
        </p:txBody>
      </p:sp>
      <p:sp>
        <p:nvSpPr>
          <p:cNvPr id="106" name="Elipse 105">
            <a:extLst>
              <a:ext uri="{FF2B5EF4-FFF2-40B4-BE49-F238E27FC236}">
                <a16:creationId xmlns:a16="http://schemas.microsoft.com/office/drawing/2014/main" id="{F06F941E-5F29-4B0C-A3FC-CB20BA2AE1B8}"/>
              </a:ext>
            </a:extLst>
          </p:cNvPr>
          <p:cNvSpPr/>
          <p:nvPr/>
        </p:nvSpPr>
        <p:spPr>
          <a:xfrm>
            <a:off x="8781759" y="4584702"/>
            <a:ext cx="139611" cy="139611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107" name="Flecha: hacia abajo 106">
            <a:extLst>
              <a:ext uri="{FF2B5EF4-FFF2-40B4-BE49-F238E27FC236}">
                <a16:creationId xmlns:a16="http://schemas.microsoft.com/office/drawing/2014/main" id="{E7FD8C9A-1395-4503-98EB-B1139F6BB346}"/>
              </a:ext>
            </a:extLst>
          </p:cNvPr>
          <p:cNvSpPr/>
          <p:nvPr/>
        </p:nvSpPr>
        <p:spPr>
          <a:xfrm rot="16200000">
            <a:off x="9847513" y="3019344"/>
            <a:ext cx="249068" cy="570243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8" name="Flecha: hacia abajo 107">
            <a:extLst>
              <a:ext uri="{FF2B5EF4-FFF2-40B4-BE49-F238E27FC236}">
                <a16:creationId xmlns:a16="http://schemas.microsoft.com/office/drawing/2014/main" id="{E8E97CAB-7F2C-4288-AE63-52E2D11FDAFC}"/>
              </a:ext>
            </a:extLst>
          </p:cNvPr>
          <p:cNvSpPr/>
          <p:nvPr/>
        </p:nvSpPr>
        <p:spPr>
          <a:xfrm rot="16200000">
            <a:off x="9847514" y="4522494"/>
            <a:ext cx="249068" cy="570243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9" name="Flecha: hacia abajo 108">
            <a:extLst>
              <a:ext uri="{FF2B5EF4-FFF2-40B4-BE49-F238E27FC236}">
                <a16:creationId xmlns:a16="http://schemas.microsoft.com/office/drawing/2014/main" id="{DCAD76C7-3995-48D5-99EF-307367956497}"/>
              </a:ext>
            </a:extLst>
          </p:cNvPr>
          <p:cNvSpPr/>
          <p:nvPr/>
        </p:nvSpPr>
        <p:spPr>
          <a:xfrm rot="5400000" flipH="1">
            <a:off x="10528559" y="4608559"/>
            <a:ext cx="249068" cy="398114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193CDC5-908F-4CEA-9952-24DA89355F74}"/>
              </a:ext>
            </a:extLst>
          </p:cNvPr>
          <p:cNvSpPr/>
          <p:nvPr/>
        </p:nvSpPr>
        <p:spPr>
          <a:xfrm>
            <a:off x="11574428" y="3131311"/>
            <a:ext cx="139611" cy="344642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14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Cámara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Comparación de cámaras y movimiento usado en distintos 3d </a:t>
            </a:r>
            <a:r>
              <a:rPr lang="es-MX" sz="1200" dirty="0" err="1">
                <a:solidFill>
                  <a:schemeClr val="tx1"/>
                </a:solidFill>
              </a:rPr>
              <a:t>Platformers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E915F30-67B9-4CF6-8E08-A38DE426D09E}"/>
              </a:ext>
            </a:extLst>
          </p:cNvPr>
          <p:cNvSpPr/>
          <p:nvPr/>
        </p:nvSpPr>
        <p:spPr>
          <a:xfrm>
            <a:off x="171416" y="1841055"/>
            <a:ext cx="5860268" cy="2078231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Cámara en Mario 64: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diagonal, la cámara girar a velocidad media.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horizontal, la cámara girar a velocidad alta.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ajusta suavemente a donde este el jugador este mirando cuando se queda quieto.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retrocede la cámara se queda quieta hasta que “colisiona” con el, entonces se ajusta automáticamente a donde este mirando.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mueve en vertical si el personaje alcanza el borde superior de la pantalla o un poco menos del centro de la pantalla en la otra dirección.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endParaRPr lang="es-MX" sz="1400" dirty="0">
              <a:solidFill>
                <a:schemeClr val="tx1"/>
              </a:solidFill>
            </a:endParaRP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5" name="Picture 2" descr="Super Mario 64 Screenshots - Neoseeker">
            <a:extLst>
              <a:ext uri="{FF2B5EF4-FFF2-40B4-BE49-F238E27FC236}">
                <a16:creationId xmlns:a16="http://schemas.microsoft.com/office/drawing/2014/main" id="{6A7CC0C3-686A-44CF-AA49-DD6A3555A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12" y="1835960"/>
            <a:ext cx="2862458" cy="2079801"/>
          </a:xfrm>
          <a:prstGeom prst="roundRect">
            <a:avLst>
              <a:gd name="adj" fmla="val 2688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D1BA94D4-ABD3-4339-8544-656E1715F3CA}"/>
              </a:ext>
            </a:extLst>
          </p:cNvPr>
          <p:cNvSpPr/>
          <p:nvPr/>
        </p:nvSpPr>
        <p:spPr>
          <a:xfrm rot="8100000" flipV="1">
            <a:off x="7839110" y="3259787"/>
            <a:ext cx="330404" cy="516613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4A4D8D47-D63A-4602-8578-5E04FE6E4092}"/>
              </a:ext>
            </a:extLst>
          </p:cNvPr>
          <p:cNvSpPr/>
          <p:nvPr/>
        </p:nvSpPr>
        <p:spPr>
          <a:xfrm rot="8100000">
            <a:off x="7010323" y="2445734"/>
            <a:ext cx="330404" cy="487135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2A4CAC25-738F-4E03-9DF4-4E49BFCCD258}"/>
              </a:ext>
            </a:extLst>
          </p:cNvPr>
          <p:cNvSpPr/>
          <p:nvPr/>
        </p:nvSpPr>
        <p:spPr>
          <a:xfrm rot="2700000" flipV="1">
            <a:off x="7845567" y="2449128"/>
            <a:ext cx="331839" cy="486851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EEC29AA9-CC00-413B-A383-C2F1304A9417}"/>
              </a:ext>
            </a:extLst>
          </p:cNvPr>
          <p:cNvSpPr/>
          <p:nvPr/>
        </p:nvSpPr>
        <p:spPr>
          <a:xfrm rot="2700000">
            <a:off x="7017845" y="3267557"/>
            <a:ext cx="331838" cy="505439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F110A8E0-5FF1-47F5-AD13-61C1C10A3385}"/>
              </a:ext>
            </a:extLst>
          </p:cNvPr>
          <p:cNvSpPr/>
          <p:nvPr/>
        </p:nvSpPr>
        <p:spPr>
          <a:xfrm rot="5400000" flipV="1">
            <a:off x="7985850" y="2768636"/>
            <a:ext cx="363612" cy="679674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F78F304E-5E03-42E6-8E27-FBE9643A15C8}"/>
              </a:ext>
            </a:extLst>
          </p:cNvPr>
          <p:cNvSpPr/>
          <p:nvPr/>
        </p:nvSpPr>
        <p:spPr>
          <a:xfrm rot="5400000">
            <a:off x="6839220" y="2768635"/>
            <a:ext cx="363612" cy="679676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E9221E7B-E4B7-4BC5-8218-23D23A05549B}"/>
              </a:ext>
            </a:extLst>
          </p:cNvPr>
          <p:cNvSpPr/>
          <p:nvPr/>
        </p:nvSpPr>
        <p:spPr>
          <a:xfrm flipV="1">
            <a:off x="7413321" y="1998908"/>
            <a:ext cx="362040" cy="734084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C472DDB0-BD2B-47BD-BCE7-FD373C9470A7}"/>
              </a:ext>
            </a:extLst>
          </p:cNvPr>
          <p:cNvSpPr/>
          <p:nvPr/>
        </p:nvSpPr>
        <p:spPr>
          <a:xfrm>
            <a:off x="7413321" y="3420352"/>
            <a:ext cx="362040" cy="450850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59AD312-3999-4661-A111-09C99BC20017}"/>
              </a:ext>
            </a:extLst>
          </p:cNvPr>
          <p:cNvSpPr/>
          <p:nvPr/>
        </p:nvSpPr>
        <p:spPr>
          <a:xfrm>
            <a:off x="7154444" y="266343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8F9821A-89F3-45E3-B215-B5972458AB46}"/>
              </a:ext>
            </a:extLst>
          </p:cNvPr>
          <p:cNvSpPr/>
          <p:nvPr/>
        </p:nvSpPr>
        <p:spPr>
          <a:xfrm>
            <a:off x="7077136" y="301075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3</a:t>
            </a:r>
            <a:endParaRPr lang="en-US" sz="12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0B36B4C9-3883-47CD-A31C-24A128A1F65B}"/>
              </a:ext>
            </a:extLst>
          </p:cNvPr>
          <p:cNvSpPr/>
          <p:nvPr/>
        </p:nvSpPr>
        <p:spPr>
          <a:xfrm>
            <a:off x="7507957" y="346577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5</a:t>
            </a:r>
            <a:endParaRPr lang="en-US" sz="12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D152906-4B3D-46B3-8D0A-40F08C2AA502}"/>
              </a:ext>
            </a:extLst>
          </p:cNvPr>
          <p:cNvSpPr/>
          <p:nvPr/>
        </p:nvSpPr>
        <p:spPr>
          <a:xfrm>
            <a:off x="7502778" y="301075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pic>
        <p:nvPicPr>
          <p:cNvPr id="18" name="Picture 2" descr="Super Mario 64 Screenshots - Neoseeker">
            <a:extLst>
              <a:ext uri="{FF2B5EF4-FFF2-40B4-BE49-F238E27FC236}">
                <a16:creationId xmlns:a16="http://schemas.microsoft.com/office/drawing/2014/main" id="{6E56B394-DAFB-4004-835F-78C1D1233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484" y="1835960"/>
            <a:ext cx="2874887" cy="2079801"/>
          </a:xfrm>
          <a:prstGeom prst="roundRect">
            <a:avLst>
              <a:gd name="adj" fmla="val 2688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224E7C45-43C1-4F71-9ECE-F1610D5CE5F0}"/>
              </a:ext>
            </a:extLst>
          </p:cNvPr>
          <p:cNvSpPr/>
          <p:nvPr/>
        </p:nvSpPr>
        <p:spPr>
          <a:xfrm>
            <a:off x="10720945" y="1837530"/>
            <a:ext cx="1321426" cy="207823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8D8F292-0865-4A55-B62D-CA1096A7B42A}"/>
              </a:ext>
            </a:extLst>
          </p:cNvPr>
          <p:cNvSpPr/>
          <p:nvPr/>
        </p:nvSpPr>
        <p:spPr>
          <a:xfrm>
            <a:off x="9167484" y="1834389"/>
            <a:ext cx="1321426" cy="208694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792BA7D-B7E0-44BE-B35C-561A498EEEF8}"/>
              </a:ext>
            </a:extLst>
          </p:cNvPr>
          <p:cNvSpPr/>
          <p:nvPr/>
        </p:nvSpPr>
        <p:spPr>
          <a:xfrm>
            <a:off x="10488911" y="3814245"/>
            <a:ext cx="232036" cy="107086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2928391-ECDF-49C2-B004-7A0E4764FF66}"/>
              </a:ext>
            </a:extLst>
          </p:cNvPr>
          <p:cNvSpPr/>
          <p:nvPr/>
        </p:nvSpPr>
        <p:spPr>
          <a:xfrm>
            <a:off x="10488910" y="1834390"/>
            <a:ext cx="232035" cy="10944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B9B62591-D23B-4FA3-92DB-727664391390}"/>
              </a:ext>
            </a:extLst>
          </p:cNvPr>
          <p:cNvSpPr/>
          <p:nvPr/>
        </p:nvSpPr>
        <p:spPr>
          <a:xfrm>
            <a:off x="10514927" y="179911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6</a:t>
            </a:r>
            <a:endParaRPr lang="en-US" sz="1200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8177E912-20A1-455D-8415-136F0EADF793}"/>
              </a:ext>
            </a:extLst>
          </p:cNvPr>
          <p:cNvSpPr/>
          <p:nvPr/>
        </p:nvSpPr>
        <p:spPr>
          <a:xfrm>
            <a:off x="10514927" y="377778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6</a:t>
            </a:r>
            <a:endParaRPr lang="en-US" sz="1200" dirty="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AA0C8D47-AF96-4408-9DE3-2C47DEE55053}"/>
              </a:ext>
            </a:extLst>
          </p:cNvPr>
          <p:cNvSpPr/>
          <p:nvPr/>
        </p:nvSpPr>
        <p:spPr>
          <a:xfrm>
            <a:off x="9208197" y="1876946"/>
            <a:ext cx="1164816" cy="572640"/>
          </a:xfrm>
          <a:prstGeom prst="roundRect">
            <a:avLst>
              <a:gd name="adj" fmla="val 1239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900" dirty="0">
                <a:solidFill>
                  <a:schemeClr val="tx1"/>
                </a:solidFill>
              </a:rPr>
              <a:t>En rojo esta la zona en donde la cámara sigue al personaje. 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C0CA08C-17B6-4BF4-B9F2-F9A220A34A20}"/>
              </a:ext>
            </a:extLst>
          </p:cNvPr>
          <p:cNvSpPr/>
          <p:nvPr/>
        </p:nvSpPr>
        <p:spPr>
          <a:xfrm>
            <a:off x="171415" y="4051563"/>
            <a:ext cx="5860268" cy="1116055"/>
          </a:xfrm>
          <a:prstGeom prst="roundRect">
            <a:avLst>
              <a:gd name="adj" fmla="val 601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Cámara en Banjo &amp; Kazooie: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esta bloqueada suavemente al centro del personaje.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presionar el Trigger derecho la cámara rota a donde mira el jugador.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posiciona en lugares clave en zonas específicas del escenario.</a:t>
            </a:r>
            <a:endParaRPr lang="es-MX" sz="1400" dirty="0">
              <a:solidFill>
                <a:schemeClr val="tx1"/>
              </a:solidFill>
            </a:endParaRP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27" name="Picture 6" descr="Banjo-Kazooie | RareWiki | Fandom">
            <a:extLst>
              <a:ext uri="{FF2B5EF4-FFF2-40B4-BE49-F238E27FC236}">
                <a16:creationId xmlns:a16="http://schemas.microsoft.com/office/drawing/2014/main" id="{C8A916B3-EFD6-427E-8AD6-9AB028D38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/>
          <a:stretch/>
        </p:blipFill>
        <p:spPr bwMode="auto">
          <a:xfrm>
            <a:off x="6160319" y="4069053"/>
            <a:ext cx="2865251" cy="2176116"/>
          </a:xfrm>
          <a:prstGeom prst="roundRect">
            <a:avLst>
              <a:gd name="adj" fmla="val 2442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Banjo-Kazooie Controller Support | Backbone">
            <a:extLst>
              <a:ext uri="{FF2B5EF4-FFF2-40B4-BE49-F238E27FC236}">
                <a16:creationId xmlns:a16="http://schemas.microsoft.com/office/drawing/2014/main" id="{56A02F94-D803-4CB8-977E-D4A491526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0" t="105" r="11050" b="-105"/>
          <a:stretch/>
        </p:blipFill>
        <p:spPr bwMode="auto">
          <a:xfrm>
            <a:off x="9167485" y="4053889"/>
            <a:ext cx="2874886" cy="2206443"/>
          </a:xfrm>
          <a:prstGeom prst="roundRect">
            <a:avLst>
              <a:gd name="adj" fmla="val 2599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5BF1BDDE-1878-4896-8B30-9E19FA773CA4}"/>
              </a:ext>
            </a:extLst>
          </p:cNvPr>
          <p:cNvGrpSpPr/>
          <p:nvPr/>
        </p:nvGrpSpPr>
        <p:grpSpPr>
          <a:xfrm>
            <a:off x="6600635" y="4207721"/>
            <a:ext cx="1997897" cy="1872294"/>
            <a:chOff x="6328009" y="4849151"/>
            <a:chExt cx="1997897" cy="1872294"/>
          </a:xfrm>
        </p:grpSpPr>
        <p:sp>
          <p:nvSpPr>
            <p:cNvPr id="32" name="Flecha: hacia abajo 31">
              <a:extLst>
                <a:ext uri="{FF2B5EF4-FFF2-40B4-BE49-F238E27FC236}">
                  <a16:creationId xmlns:a16="http://schemas.microsoft.com/office/drawing/2014/main" id="{EA4C16C4-7E87-489C-B2EC-ACD22675460E}"/>
                </a:ext>
              </a:extLst>
            </p:cNvPr>
            <p:cNvSpPr/>
            <p:nvPr/>
          </p:nvSpPr>
          <p:spPr>
            <a:xfrm rot="8100000" flipV="1">
              <a:off x="7566527" y="6110030"/>
              <a:ext cx="330404" cy="516613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echa: hacia abajo 32">
              <a:extLst>
                <a:ext uri="{FF2B5EF4-FFF2-40B4-BE49-F238E27FC236}">
                  <a16:creationId xmlns:a16="http://schemas.microsoft.com/office/drawing/2014/main" id="{E1F25989-5E56-4EB6-8B06-CB8FD27EFFB9}"/>
                </a:ext>
              </a:extLst>
            </p:cNvPr>
            <p:cNvSpPr/>
            <p:nvPr/>
          </p:nvSpPr>
          <p:spPr>
            <a:xfrm rot="8100000">
              <a:off x="6737740" y="5295977"/>
              <a:ext cx="330404" cy="487135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echa: hacia abajo 33">
              <a:extLst>
                <a:ext uri="{FF2B5EF4-FFF2-40B4-BE49-F238E27FC236}">
                  <a16:creationId xmlns:a16="http://schemas.microsoft.com/office/drawing/2014/main" id="{927318B0-8139-4D9A-B6E5-2DF6D72D0F12}"/>
                </a:ext>
              </a:extLst>
            </p:cNvPr>
            <p:cNvSpPr/>
            <p:nvPr/>
          </p:nvSpPr>
          <p:spPr>
            <a:xfrm rot="2700000" flipV="1">
              <a:off x="7572984" y="5299371"/>
              <a:ext cx="331839" cy="486851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lecha: hacia abajo 34">
              <a:extLst>
                <a:ext uri="{FF2B5EF4-FFF2-40B4-BE49-F238E27FC236}">
                  <a16:creationId xmlns:a16="http://schemas.microsoft.com/office/drawing/2014/main" id="{5EDBD3DD-93C9-4BC7-A837-EA45CABBC6EF}"/>
                </a:ext>
              </a:extLst>
            </p:cNvPr>
            <p:cNvSpPr/>
            <p:nvPr/>
          </p:nvSpPr>
          <p:spPr>
            <a:xfrm rot="2700000">
              <a:off x="6745262" y="6117800"/>
              <a:ext cx="331838" cy="505439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echa: hacia abajo 35">
              <a:extLst>
                <a:ext uri="{FF2B5EF4-FFF2-40B4-BE49-F238E27FC236}">
                  <a16:creationId xmlns:a16="http://schemas.microsoft.com/office/drawing/2014/main" id="{0061733F-5A04-4FA6-A702-7FE83B23C073}"/>
                </a:ext>
              </a:extLst>
            </p:cNvPr>
            <p:cNvSpPr/>
            <p:nvPr/>
          </p:nvSpPr>
          <p:spPr>
            <a:xfrm rot="5400000" flipV="1">
              <a:off x="7804263" y="5593305"/>
              <a:ext cx="363612" cy="67967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echa: hacia abajo 36">
              <a:extLst>
                <a:ext uri="{FF2B5EF4-FFF2-40B4-BE49-F238E27FC236}">
                  <a16:creationId xmlns:a16="http://schemas.microsoft.com/office/drawing/2014/main" id="{337980EE-A726-46BE-AD7D-7146FC0EEBC4}"/>
                </a:ext>
              </a:extLst>
            </p:cNvPr>
            <p:cNvSpPr/>
            <p:nvPr/>
          </p:nvSpPr>
          <p:spPr>
            <a:xfrm rot="5400000">
              <a:off x="6486041" y="5618267"/>
              <a:ext cx="363612" cy="679676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echa: hacia abajo 37">
              <a:extLst>
                <a:ext uri="{FF2B5EF4-FFF2-40B4-BE49-F238E27FC236}">
                  <a16:creationId xmlns:a16="http://schemas.microsoft.com/office/drawing/2014/main" id="{935F2487-FFC9-4500-BA89-9448C5D2C9C7}"/>
                </a:ext>
              </a:extLst>
            </p:cNvPr>
            <p:cNvSpPr/>
            <p:nvPr/>
          </p:nvSpPr>
          <p:spPr>
            <a:xfrm flipV="1">
              <a:off x="7140738" y="4849151"/>
              <a:ext cx="362040" cy="73408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lecha: hacia abajo 38">
              <a:extLst>
                <a:ext uri="{FF2B5EF4-FFF2-40B4-BE49-F238E27FC236}">
                  <a16:creationId xmlns:a16="http://schemas.microsoft.com/office/drawing/2014/main" id="{FD6B9D45-ADF8-4DB8-80D4-A8754347AA1D}"/>
                </a:ext>
              </a:extLst>
            </p:cNvPr>
            <p:cNvSpPr/>
            <p:nvPr/>
          </p:nvSpPr>
          <p:spPr>
            <a:xfrm>
              <a:off x="7140738" y="6270595"/>
              <a:ext cx="362040" cy="450850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Elipse 39">
            <a:extLst>
              <a:ext uri="{FF2B5EF4-FFF2-40B4-BE49-F238E27FC236}">
                <a16:creationId xmlns:a16="http://schemas.microsoft.com/office/drawing/2014/main" id="{8A361B27-B422-4CC4-A668-A99587617AC1}"/>
              </a:ext>
            </a:extLst>
          </p:cNvPr>
          <p:cNvSpPr/>
          <p:nvPr/>
        </p:nvSpPr>
        <p:spPr>
          <a:xfrm>
            <a:off x="7151321" y="486073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0F3E4EF-28E6-45F5-9006-ACC7E021B8E7}"/>
              </a:ext>
            </a:extLst>
          </p:cNvPr>
          <p:cNvSpPr/>
          <p:nvPr/>
        </p:nvSpPr>
        <p:spPr>
          <a:xfrm>
            <a:off x="7537777" y="518715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A75E7FF8-2D55-4C26-8E7A-EAE6FF1E78F1}"/>
              </a:ext>
            </a:extLst>
          </p:cNvPr>
          <p:cNvSpPr/>
          <p:nvPr/>
        </p:nvSpPr>
        <p:spPr>
          <a:xfrm>
            <a:off x="9450148" y="551421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1967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Cámara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--------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D981C4B-0787-43E2-A5B0-8908862BF6D1}"/>
              </a:ext>
            </a:extLst>
          </p:cNvPr>
          <p:cNvSpPr/>
          <p:nvPr/>
        </p:nvSpPr>
        <p:spPr>
          <a:xfrm>
            <a:off x="171416" y="1824277"/>
            <a:ext cx="4291528" cy="4639624"/>
          </a:xfrm>
          <a:prstGeom prst="roundRect">
            <a:avLst>
              <a:gd name="adj" fmla="val 81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Cámara del juego: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esta bloqueada suavemente al centro del personaje.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diagonal, la cámara girar a velocidad media.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horizontal, la cámara girar a velocidad alta.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presionar el Trigger derecho la cámara rota a donde mira el jugador.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[Comportamiento al saltar y caer]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FA3EC45-3F49-49D7-BE68-52BB73853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627" y="1824277"/>
            <a:ext cx="7394957" cy="4639624"/>
          </a:xfrm>
          <a:prstGeom prst="roundRect">
            <a:avLst>
              <a:gd name="adj" fmla="val 2021"/>
            </a:avLst>
          </a:prstGeom>
          <a:ln w="28575">
            <a:solidFill>
              <a:schemeClr val="tx1"/>
            </a:solidFill>
          </a:ln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57F25069-0E8E-499A-9F61-F6840EEF7A48}"/>
              </a:ext>
            </a:extLst>
          </p:cNvPr>
          <p:cNvGrpSpPr/>
          <p:nvPr/>
        </p:nvGrpSpPr>
        <p:grpSpPr>
          <a:xfrm>
            <a:off x="7141541" y="4114268"/>
            <a:ext cx="2346408" cy="2331858"/>
            <a:chOff x="7485490" y="3166311"/>
            <a:chExt cx="2346408" cy="2331858"/>
          </a:xfrm>
        </p:grpSpPr>
        <p:sp>
          <p:nvSpPr>
            <p:cNvPr id="7" name="Flecha: hacia abajo 6">
              <a:extLst>
                <a:ext uri="{FF2B5EF4-FFF2-40B4-BE49-F238E27FC236}">
                  <a16:creationId xmlns:a16="http://schemas.microsoft.com/office/drawing/2014/main" id="{AC78AF4B-E3A6-4F07-B5AE-2D66624EE032}"/>
                </a:ext>
              </a:extLst>
            </p:cNvPr>
            <p:cNvSpPr/>
            <p:nvPr/>
          </p:nvSpPr>
          <p:spPr>
            <a:xfrm rot="8100000" flipV="1">
              <a:off x="8973170" y="4786267"/>
              <a:ext cx="424498" cy="663736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echa: hacia abajo 7">
              <a:extLst>
                <a:ext uri="{FF2B5EF4-FFF2-40B4-BE49-F238E27FC236}">
                  <a16:creationId xmlns:a16="http://schemas.microsoft.com/office/drawing/2014/main" id="{3A996173-2D5F-4EEF-A8D8-C3B3B6ED7C43}"/>
                </a:ext>
              </a:extLst>
            </p:cNvPr>
            <p:cNvSpPr/>
            <p:nvPr/>
          </p:nvSpPr>
          <p:spPr>
            <a:xfrm rot="8100000">
              <a:off x="7908357" y="3740386"/>
              <a:ext cx="424498" cy="625863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echa: hacia abajo 8">
              <a:extLst>
                <a:ext uri="{FF2B5EF4-FFF2-40B4-BE49-F238E27FC236}">
                  <a16:creationId xmlns:a16="http://schemas.microsoft.com/office/drawing/2014/main" id="{079CEBBA-14C9-4857-BF6A-2A32B2C1CE45}"/>
                </a:ext>
              </a:extLst>
            </p:cNvPr>
            <p:cNvSpPr/>
            <p:nvPr/>
          </p:nvSpPr>
          <p:spPr>
            <a:xfrm rot="2700000" flipV="1">
              <a:off x="8981466" y="3744746"/>
              <a:ext cx="426342" cy="625498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echa: hacia abajo 9">
              <a:extLst>
                <a:ext uri="{FF2B5EF4-FFF2-40B4-BE49-F238E27FC236}">
                  <a16:creationId xmlns:a16="http://schemas.microsoft.com/office/drawing/2014/main" id="{9A786454-54E9-4B15-AA27-064F8CDE9686}"/>
                </a:ext>
              </a:extLst>
            </p:cNvPr>
            <p:cNvSpPr/>
            <p:nvPr/>
          </p:nvSpPr>
          <p:spPr>
            <a:xfrm rot="2700000">
              <a:off x="7918022" y="4796250"/>
              <a:ext cx="426340" cy="649380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echa: hacia abajo 10">
              <a:extLst>
                <a:ext uri="{FF2B5EF4-FFF2-40B4-BE49-F238E27FC236}">
                  <a16:creationId xmlns:a16="http://schemas.microsoft.com/office/drawing/2014/main" id="{AC68E82D-FE7E-474C-97A2-BE7A0A516724}"/>
                </a:ext>
              </a:extLst>
            </p:cNvPr>
            <p:cNvSpPr/>
            <p:nvPr/>
          </p:nvSpPr>
          <p:spPr>
            <a:xfrm rot="5400000" flipV="1">
              <a:off x="9161699" y="4155244"/>
              <a:ext cx="467163" cy="87323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echa: hacia abajo 11">
              <a:extLst>
                <a:ext uri="{FF2B5EF4-FFF2-40B4-BE49-F238E27FC236}">
                  <a16:creationId xmlns:a16="http://schemas.microsoft.com/office/drawing/2014/main" id="{7489DDED-4399-4B5F-B746-A6B1572A685C}"/>
                </a:ext>
              </a:extLst>
            </p:cNvPr>
            <p:cNvSpPr/>
            <p:nvPr/>
          </p:nvSpPr>
          <p:spPr>
            <a:xfrm rot="5400000">
              <a:off x="7688527" y="4155243"/>
              <a:ext cx="467163" cy="873237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echa: hacia abajo 12">
              <a:extLst>
                <a:ext uri="{FF2B5EF4-FFF2-40B4-BE49-F238E27FC236}">
                  <a16:creationId xmlns:a16="http://schemas.microsoft.com/office/drawing/2014/main" id="{C730D053-35CB-4C25-A7FB-623A548DAFA7}"/>
                </a:ext>
              </a:extLst>
            </p:cNvPr>
            <p:cNvSpPr/>
            <p:nvPr/>
          </p:nvSpPr>
          <p:spPr>
            <a:xfrm flipV="1">
              <a:off x="8426123" y="3166311"/>
              <a:ext cx="465143" cy="943139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echa: hacia abajo 13">
              <a:extLst>
                <a:ext uri="{FF2B5EF4-FFF2-40B4-BE49-F238E27FC236}">
                  <a16:creationId xmlns:a16="http://schemas.microsoft.com/office/drawing/2014/main" id="{AC341736-2B51-4099-A8BB-9F7DF0A4C747}"/>
                </a:ext>
              </a:extLst>
            </p:cNvPr>
            <p:cNvSpPr/>
            <p:nvPr/>
          </p:nvSpPr>
          <p:spPr>
            <a:xfrm>
              <a:off x="8426123" y="5049347"/>
              <a:ext cx="465143" cy="448822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C9689946-6A55-4DA2-B1AE-987C61358990}"/>
                </a:ext>
              </a:extLst>
            </p:cNvPr>
            <p:cNvSpPr/>
            <p:nvPr/>
          </p:nvSpPr>
          <p:spPr>
            <a:xfrm>
              <a:off x="8559591" y="3854538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1</a:t>
              </a:r>
              <a:endParaRPr lang="en-US" sz="1200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D568335-0E10-4A9F-AD58-030D7674A80D}"/>
                </a:ext>
              </a:extLst>
            </p:cNvPr>
            <p:cNvSpPr/>
            <p:nvPr/>
          </p:nvSpPr>
          <p:spPr>
            <a:xfrm>
              <a:off x="8561445" y="4501861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2</a:t>
              </a:r>
              <a:endParaRPr lang="en-US" sz="1200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6C58C885-3AB1-4F5C-B49E-0E91E5CEA1D8}"/>
                </a:ext>
              </a:extLst>
            </p:cNvPr>
            <p:cNvSpPr/>
            <p:nvPr/>
          </p:nvSpPr>
          <p:spPr>
            <a:xfrm>
              <a:off x="8094340" y="4013540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3</a:t>
              </a:r>
              <a:endParaRPr lang="en-US" sz="1200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12B51420-D39C-4BAA-B80F-91AC1EE0E94D}"/>
                </a:ext>
              </a:extLst>
            </p:cNvPr>
            <p:cNvSpPr/>
            <p:nvPr/>
          </p:nvSpPr>
          <p:spPr>
            <a:xfrm>
              <a:off x="7978150" y="4492646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4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09674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UI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1077295"/>
          </a:xfrm>
          <a:prstGeom prst="roundRect">
            <a:avLst>
              <a:gd name="adj" fmla="val 375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Inspiraciones: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 err="1">
                <a:solidFill>
                  <a:schemeClr val="tx1"/>
                </a:solidFill>
              </a:rPr>
              <a:t>Ratchet</a:t>
            </a:r>
            <a:r>
              <a:rPr lang="es-MX" sz="1200" dirty="0">
                <a:solidFill>
                  <a:schemeClr val="tx1"/>
                </a:solidFill>
              </a:rPr>
              <a:t> &amp; </a:t>
            </a:r>
            <a:r>
              <a:rPr lang="es-MX" sz="1200" dirty="0" err="1">
                <a:solidFill>
                  <a:schemeClr val="tx1"/>
                </a:solidFill>
              </a:rPr>
              <a:t>Clank</a:t>
            </a:r>
            <a:r>
              <a:rPr lang="es-MX" sz="1200" dirty="0">
                <a:solidFill>
                  <a:schemeClr val="tx1"/>
                </a:solidFill>
              </a:rPr>
              <a:t> (PS2, 2002)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Jack and </a:t>
            </a:r>
            <a:r>
              <a:rPr lang="es-MX" sz="1200" dirty="0" err="1">
                <a:solidFill>
                  <a:schemeClr val="tx1"/>
                </a:solidFill>
              </a:rPr>
              <a:t>Daxter</a:t>
            </a:r>
            <a:r>
              <a:rPr lang="es-MX" sz="1200" dirty="0">
                <a:solidFill>
                  <a:schemeClr val="tx1"/>
                </a:solidFill>
              </a:rPr>
              <a:t> (PS2, 2001)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Super Mario </a:t>
            </a:r>
            <a:r>
              <a:rPr lang="es-MX" sz="1200" dirty="0" err="1">
                <a:solidFill>
                  <a:schemeClr val="tx1"/>
                </a:solidFill>
              </a:rPr>
              <a:t>Sunshine</a:t>
            </a:r>
            <a:r>
              <a:rPr lang="es-MX" sz="1200" dirty="0">
                <a:solidFill>
                  <a:schemeClr val="tx1"/>
                </a:solidFill>
              </a:rPr>
              <a:t> (GC, 2002)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 err="1">
                <a:solidFill>
                  <a:schemeClr val="tx1"/>
                </a:solidFill>
              </a:rPr>
              <a:t>Crash</a:t>
            </a:r>
            <a:r>
              <a:rPr lang="es-MX" sz="1200" dirty="0">
                <a:solidFill>
                  <a:schemeClr val="tx1"/>
                </a:solidFill>
              </a:rPr>
              <a:t> of the </a:t>
            </a:r>
            <a:r>
              <a:rPr lang="es-MX" sz="1200" dirty="0" err="1">
                <a:solidFill>
                  <a:schemeClr val="tx1"/>
                </a:solidFill>
              </a:rPr>
              <a:t>Titans</a:t>
            </a:r>
            <a:r>
              <a:rPr lang="es-MX" sz="1200" dirty="0">
                <a:solidFill>
                  <a:schemeClr val="tx1"/>
                </a:solidFill>
              </a:rPr>
              <a:t> (PS2, 2007)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Jet Set Radio (</a:t>
            </a:r>
            <a:r>
              <a:rPr lang="es-MX" sz="1200" dirty="0" err="1">
                <a:solidFill>
                  <a:schemeClr val="tx1"/>
                </a:solidFill>
              </a:rPr>
              <a:t>Dreamcast</a:t>
            </a:r>
            <a:r>
              <a:rPr lang="es-MX" sz="1200" dirty="0">
                <a:solidFill>
                  <a:schemeClr val="tx1"/>
                </a:solidFill>
              </a:rPr>
              <a:t>, 2000)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GTA Vice City </a:t>
            </a:r>
            <a:r>
              <a:rPr lang="es-MX" sz="1200" dirty="0" err="1">
                <a:solidFill>
                  <a:schemeClr val="tx1"/>
                </a:solidFill>
              </a:rPr>
              <a:t>Stories</a:t>
            </a:r>
            <a:r>
              <a:rPr lang="es-MX" sz="1200" dirty="0">
                <a:solidFill>
                  <a:schemeClr val="tx1"/>
                </a:solidFill>
              </a:rPr>
              <a:t> (PSP, 2006)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Mortal </a:t>
            </a:r>
            <a:r>
              <a:rPr lang="es-MX" sz="1200" dirty="0" err="1">
                <a:solidFill>
                  <a:schemeClr val="tx1"/>
                </a:solidFill>
              </a:rPr>
              <a:t>Kombat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Deception</a:t>
            </a:r>
            <a:r>
              <a:rPr lang="es-MX" sz="1200" dirty="0">
                <a:solidFill>
                  <a:schemeClr val="tx1"/>
                </a:solidFill>
              </a:rPr>
              <a:t> (PSP, 2004)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Simpson: Hit &amp; Run (PS2, 2003)</a:t>
            </a:r>
          </a:p>
        </p:txBody>
      </p:sp>
      <p:pic>
        <p:nvPicPr>
          <p:cNvPr id="4" name="Picture 6" descr="Grand Theft Auto: Vice City Stories Download - GameFabrique">
            <a:extLst>
              <a:ext uri="{FF2B5EF4-FFF2-40B4-BE49-F238E27FC236}">
                <a16:creationId xmlns:a16="http://schemas.microsoft.com/office/drawing/2014/main" id="{DBB9C7EB-CA42-4BB0-9CB7-254C91E9E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63" y="4057684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he Simpsons Hit and Run 'Speed Rocket'&lt;br/&gt; — sabukaru">
            <a:extLst>
              <a:ext uri="{FF2B5EF4-FFF2-40B4-BE49-F238E27FC236}">
                <a16:creationId xmlns:a16="http://schemas.microsoft.com/office/drawing/2014/main" id="{C74EF16D-725A-4D89-B61D-C24192869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454" y="4045264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Jet Set Radio HD - Review - YouTube">
            <a:extLst>
              <a:ext uri="{FF2B5EF4-FFF2-40B4-BE49-F238E27FC236}">
                <a16:creationId xmlns:a16="http://schemas.microsoft.com/office/drawing/2014/main" id="{5F8E5946-C857-4535-A32C-5C16EF9DA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69" y="2328729"/>
            <a:ext cx="2911380" cy="16451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60B59A1-004B-4F6E-BB79-3F2BD44D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0" y="2328728"/>
            <a:ext cx="2911380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Super Mario 3D All-Stars' classic games have aged remarkably well">
            <a:extLst>
              <a:ext uri="{FF2B5EF4-FFF2-40B4-BE49-F238E27FC236}">
                <a16:creationId xmlns:a16="http://schemas.microsoft.com/office/drawing/2014/main" id="{3F537819-4B02-4FCE-8261-8E5365F6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578" y="2328728"/>
            <a:ext cx="2911381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851A09E-ED51-4E97-9EDF-D5DAFD008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577" y="4057684"/>
            <a:ext cx="2911381" cy="16486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2" descr="Jak and Daxter: The Precursor Legacy PS2 Gameplay HD (PCSX2)">
            <a:extLst>
              <a:ext uri="{FF2B5EF4-FFF2-40B4-BE49-F238E27FC236}">
                <a16:creationId xmlns:a16="http://schemas.microsoft.com/office/drawing/2014/main" id="{E2EA0273-84A7-4628-A092-00B2F7F73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0" y="4061246"/>
            <a:ext cx="2911380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ortal Kombat Fan Is Remastering Deception">
            <a:extLst>
              <a:ext uri="{FF2B5EF4-FFF2-40B4-BE49-F238E27FC236}">
                <a16:creationId xmlns:a16="http://schemas.microsoft.com/office/drawing/2014/main" id="{2F349D6F-1C82-45B8-97B6-77C4CDA72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" t="619" r="5354" b="413"/>
          <a:stretch/>
        </p:blipFill>
        <p:spPr bwMode="auto">
          <a:xfrm>
            <a:off x="9161454" y="2324756"/>
            <a:ext cx="2908230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664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n 60">
            <a:extLst>
              <a:ext uri="{FF2B5EF4-FFF2-40B4-BE49-F238E27FC236}">
                <a16:creationId xmlns:a16="http://schemas.microsoft.com/office/drawing/2014/main" id="{E0ABD5E2-1BA3-4102-AC5F-B8AF01663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627" y="1824277"/>
            <a:ext cx="7394957" cy="4639624"/>
          </a:xfrm>
          <a:prstGeom prst="roundRect">
            <a:avLst>
              <a:gd name="adj" fmla="val 2021"/>
            </a:avLst>
          </a:prstGeom>
          <a:ln w="28575">
            <a:solidFill>
              <a:schemeClr val="tx1"/>
            </a:solidFill>
          </a:ln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UI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FA666325-2BE9-4F4D-9BD3-BD2A96F0BB81}"/>
              </a:ext>
            </a:extLst>
          </p:cNvPr>
          <p:cNvSpPr/>
          <p:nvPr/>
        </p:nvSpPr>
        <p:spPr>
          <a:xfrm>
            <a:off x="171416" y="1811518"/>
            <a:ext cx="4291528" cy="79724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Características de la Interfaz: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Minimalista en elementos.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Estética de juegos del 2000 – 2010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3A1DB0DE-A09B-4453-B178-2E09C2897D5D}"/>
              </a:ext>
            </a:extLst>
          </p:cNvPr>
          <p:cNvSpPr/>
          <p:nvPr/>
        </p:nvSpPr>
        <p:spPr>
          <a:xfrm>
            <a:off x="171416" y="2678161"/>
            <a:ext cx="4291528" cy="1541414"/>
          </a:xfrm>
          <a:prstGeom prst="roundRect">
            <a:avLst>
              <a:gd name="adj" fmla="val 148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Elementos Interfaz: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Juego a pie: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Barra de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Cantidad de Vidas.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Cantidad del objeto principal.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Minimapa / Buzón de notificaciones.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752A68EB-51E2-4180-AA2A-56420A032D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1029"/>
          <a:stretch/>
        </p:blipFill>
        <p:spPr>
          <a:xfrm>
            <a:off x="10175513" y="5520453"/>
            <a:ext cx="1757697" cy="940214"/>
          </a:xfrm>
          <a:prstGeom prst="rect">
            <a:avLst/>
          </a:prstGeom>
        </p:spPr>
      </p:pic>
      <p:sp>
        <p:nvSpPr>
          <p:cNvPr id="49" name="Elipse 48">
            <a:extLst>
              <a:ext uri="{FF2B5EF4-FFF2-40B4-BE49-F238E27FC236}">
                <a16:creationId xmlns:a16="http://schemas.microsoft.com/office/drawing/2014/main" id="{5A4DA8D8-F577-490E-AF8F-5CF2273C71FB}"/>
              </a:ext>
            </a:extLst>
          </p:cNvPr>
          <p:cNvSpPr/>
          <p:nvPr/>
        </p:nvSpPr>
        <p:spPr>
          <a:xfrm>
            <a:off x="11743001" y="544317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  <a:endParaRPr lang="en-US" sz="1400" dirty="0"/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3F42ECB9-C96A-48B0-AA03-50751C4253F8}"/>
              </a:ext>
            </a:extLst>
          </p:cNvPr>
          <p:cNvGrpSpPr/>
          <p:nvPr/>
        </p:nvGrpSpPr>
        <p:grpSpPr>
          <a:xfrm>
            <a:off x="4635152" y="1889897"/>
            <a:ext cx="3621390" cy="1028325"/>
            <a:chOff x="2290195" y="1169757"/>
            <a:chExt cx="3538356" cy="890070"/>
          </a:xfrm>
        </p:grpSpPr>
        <p:pic>
          <p:nvPicPr>
            <p:cNvPr id="52" name="Imagen 51">
              <a:extLst>
                <a:ext uri="{FF2B5EF4-FFF2-40B4-BE49-F238E27FC236}">
                  <a16:creationId xmlns:a16="http://schemas.microsoft.com/office/drawing/2014/main" id="{E5A811FC-5BB5-4A6E-BB51-FD03FA19F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195" y="1169757"/>
              <a:ext cx="3538356" cy="890070"/>
            </a:xfrm>
            <a:prstGeom prst="rect">
              <a:avLst/>
            </a:prstGeom>
          </p:spPr>
        </p:pic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94AA3FB1-4334-4F2A-B29A-DE60EECFD4C3}"/>
                </a:ext>
              </a:extLst>
            </p:cNvPr>
            <p:cNvGrpSpPr/>
            <p:nvPr/>
          </p:nvGrpSpPr>
          <p:grpSpPr>
            <a:xfrm>
              <a:off x="3473968" y="1477763"/>
              <a:ext cx="1695395" cy="542351"/>
              <a:chOff x="3473968" y="1167370"/>
              <a:chExt cx="1695395" cy="542351"/>
            </a:xfrm>
          </p:grpSpPr>
          <p:pic>
            <p:nvPicPr>
              <p:cNvPr id="54" name="Imagen 53">
                <a:extLst>
                  <a:ext uri="{FF2B5EF4-FFF2-40B4-BE49-F238E27FC236}">
                    <a16:creationId xmlns:a16="http://schemas.microsoft.com/office/drawing/2014/main" id="{5DA69B8C-F637-406E-A493-7F58B7B32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3968" y="1167370"/>
                <a:ext cx="813527" cy="542351"/>
              </a:xfrm>
              <a:prstGeom prst="rect">
                <a:avLst/>
              </a:prstGeom>
            </p:spPr>
          </p:pic>
          <p:sp>
            <p:nvSpPr>
              <p:cNvPr id="55" name="Forma libre: forma 54">
                <a:extLst>
                  <a:ext uri="{FF2B5EF4-FFF2-40B4-BE49-F238E27FC236}">
                    <a16:creationId xmlns:a16="http://schemas.microsoft.com/office/drawing/2014/main" id="{DED0FE04-126D-4DFA-AD18-83433D778FB5}"/>
                  </a:ext>
                </a:extLst>
              </p:cNvPr>
              <p:cNvSpPr/>
              <p:nvPr/>
            </p:nvSpPr>
            <p:spPr>
              <a:xfrm>
                <a:off x="4687653" y="1302264"/>
                <a:ext cx="221620" cy="277437"/>
              </a:xfrm>
              <a:custGeom>
                <a:avLst/>
                <a:gdLst/>
                <a:ahLst/>
                <a:cxnLst/>
                <a:rect l="l" t="t" r="r" b="b"/>
                <a:pathLst>
                  <a:path w="242185" h="303182">
                    <a:moveTo>
                      <a:pt x="118593" y="0"/>
                    </a:moveTo>
                    <a:cubicBezTo>
                      <a:pt x="156857" y="0"/>
                      <a:pt x="184522" y="7133"/>
                      <a:pt x="201588" y="21399"/>
                    </a:cubicBezTo>
                    <a:cubicBezTo>
                      <a:pt x="218653" y="35665"/>
                      <a:pt x="227186" y="53597"/>
                      <a:pt x="227186" y="75196"/>
                    </a:cubicBezTo>
                    <a:cubicBezTo>
                      <a:pt x="227186" y="87862"/>
                      <a:pt x="223719" y="99328"/>
                      <a:pt x="216787" y="109594"/>
                    </a:cubicBezTo>
                    <a:cubicBezTo>
                      <a:pt x="209854" y="119860"/>
                      <a:pt x="199388" y="128859"/>
                      <a:pt x="185389" y="136592"/>
                    </a:cubicBezTo>
                    <a:cubicBezTo>
                      <a:pt x="196721" y="139392"/>
                      <a:pt x="205387" y="142658"/>
                      <a:pt x="211387" y="146391"/>
                    </a:cubicBezTo>
                    <a:cubicBezTo>
                      <a:pt x="221120" y="152391"/>
                      <a:pt x="228686" y="160290"/>
                      <a:pt x="234086" y="170090"/>
                    </a:cubicBezTo>
                    <a:cubicBezTo>
                      <a:pt x="239485" y="179889"/>
                      <a:pt x="242185" y="191589"/>
                      <a:pt x="242185" y="205188"/>
                    </a:cubicBezTo>
                    <a:cubicBezTo>
                      <a:pt x="242185" y="222253"/>
                      <a:pt x="237719" y="238619"/>
                      <a:pt x="228786" y="254285"/>
                    </a:cubicBezTo>
                    <a:cubicBezTo>
                      <a:pt x="219853" y="269950"/>
                      <a:pt x="206987" y="282016"/>
                      <a:pt x="190188" y="290483"/>
                    </a:cubicBezTo>
                    <a:cubicBezTo>
                      <a:pt x="173389" y="298949"/>
                      <a:pt x="151324" y="303182"/>
                      <a:pt x="123992" y="303182"/>
                    </a:cubicBezTo>
                    <a:cubicBezTo>
                      <a:pt x="97327" y="303182"/>
                      <a:pt x="76295" y="300049"/>
                      <a:pt x="60896" y="293782"/>
                    </a:cubicBezTo>
                    <a:cubicBezTo>
                      <a:pt x="45497" y="287516"/>
                      <a:pt x="32831" y="278350"/>
                      <a:pt x="22898" y="266284"/>
                    </a:cubicBezTo>
                    <a:cubicBezTo>
                      <a:pt x="12966" y="254218"/>
                      <a:pt x="5333" y="239052"/>
                      <a:pt x="0" y="220787"/>
                    </a:cubicBezTo>
                    <a:lnTo>
                      <a:pt x="81395" y="209987"/>
                    </a:lnTo>
                    <a:cubicBezTo>
                      <a:pt x="84595" y="226386"/>
                      <a:pt x="89561" y="237752"/>
                      <a:pt x="96294" y="244085"/>
                    </a:cubicBezTo>
                    <a:cubicBezTo>
                      <a:pt x="103027" y="250418"/>
                      <a:pt x="111593" y="253585"/>
                      <a:pt x="121992" y="253585"/>
                    </a:cubicBezTo>
                    <a:cubicBezTo>
                      <a:pt x="132925" y="253585"/>
                      <a:pt x="142025" y="249585"/>
                      <a:pt x="149291" y="241586"/>
                    </a:cubicBezTo>
                    <a:cubicBezTo>
                      <a:pt x="156557" y="233586"/>
                      <a:pt x="160190" y="222920"/>
                      <a:pt x="160190" y="209587"/>
                    </a:cubicBezTo>
                    <a:cubicBezTo>
                      <a:pt x="160190" y="195988"/>
                      <a:pt x="156690" y="185456"/>
                      <a:pt x="149691" y="177989"/>
                    </a:cubicBezTo>
                    <a:cubicBezTo>
                      <a:pt x="142691" y="170523"/>
                      <a:pt x="133192" y="166790"/>
                      <a:pt x="121192" y="166790"/>
                    </a:cubicBezTo>
                    <a:cubicBezTo>
                      <a:pt x="114793" y="166790"/>
                      <a:pt x="105993" y="168390"/>
                      <a:pt x="94794" y="171590"/>
                    </a:cubicBezTo>
                    <a:lnTo>
                      <a:pt x="98994" y="113393"/>
                    </a:lnTo>
                    <a:cubicBezTo>
                      <a:pt x="103527" y="114060"/>
                      <a:pt x="107060" y="114393"/>
                      <a:pt x="109593" y="114393"/>
                    </a:cubicBezTo>
                    <a:cubicBezTo>
                      <a:pt x="120259" y="114393"/>
                      <a:pt x="129159" y="110993"/>
                      <a:pt x="136292" y="104194"/>
                    </a:cubicBezTo>
                    <a:cubicBezTo>
                      <a:pt x="143424" y="97394"/>
                      <a:pt x="146991" y="89328"/>
                      <a:pt x="146991" y="79995"/>
                    </a:cubicBezTo>
                    <a:cubicBezTo>
                      <a:pt x="146991" y="71063"/>
                      <a:pt x="144324" y="63930"/>
                      <a:pt x="138991" y="58597"/>
                    </a:cubicBezTo>
                    <a:cubicBezTo>
                      <a:pt x="133658" y="53264"/>
                      <a:pt x="126325" y="50597"/>
                      <a:pt x="116993" y="50597"/>
                    </a:cubicBezTo>
                    <a:cubicBezTo>
                      <a:pt x="107393" y="50597"/>
                      <a:pt x="99594" y="53497"/>
                      <a:pt x="93594" y="59297"/>
                    </a:cubicBezTo>
                    <a:cubicBezTo>
                      <a:pt x="87594" y="65096"/>
                      <a:pt x="83528" y="75262"/>
                      <a:pt x="81395" y="89795"/>
                    </a:cubicBezTo>
                    <a:lnTo>
                      <a:pt x="4400" y="75996"/>
                    </a:lnTo>
                    <a:cubicBezTo>
                      <a:pt x="10799" y="51464"/>
                      <a:pt x="23098" y="32665"/>
                      <a:pt x="41297" y="19599"/>
                    </a:cubicBezTo>
                    <a:cubicBezTo>
                      <a:pt x="59496" y="6533"/>
                      <a:pt x="85261" y="0"/>
                      <a:pt x="1185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Forma libre: forma 55">
                <a:extLst>
                  <a:ext uri="{FF2B5EF4-FFF2-40B4-BE49-F238E27FC236}">
                    <a16:creationId xmlns:a16="http://schemas.microsoft.com/office/drawing/2014/main" id="{922F1BCC-F536-4F20-B356-2A842D999E35}"/>
                  </a:ext>
                </a:extLst>
              </p:cNvPr>
              <p:cNvSpPr/>
              <p:nvPr/>
            </p:nvSpPr>
            <p:spPr>
              <a:xfrm>
                <a:off x="4934932" y="1302264"/>
                <a:ext cx="234431" cy="272862"/>
              </a:xfrm>
              <a:custGeom>
                <a:avLst/>
                <a:gdLst/>
                <a:ahLst/>
                <a:cxnLst/>
                <a:rect l="l" t="t" r="r" b="b"/>
                <a:pathLst>
                  <a:path w="256185" h="298182">
                    <a:moveTo>
                      <a:pt x="148391" y="0"/>
                    </a:moveTo>
                    <a:lnTo>
                      <a:pt x="219387" y="0"/>
                    </a:lnTo>
                    <a:lnTo>
                      <a:pt x="219387" y="180189"/>
                    </a:lnTo>
                    <a:lnTo>
                      <a:pt x="256185" y="180189"/>
                    </a:lnTo>
                    <a:lnTo>
                      <a:pt x="256185" y="243385"/>
                    </a:lnTo>
                    <a:lnTo>
                      <a:pt x="219387" y="243385"/>
                    </a:lnTo>
                    <a:lnTo>
                      <a:pt x="219387" y="298182"/>
                    </a:lnTo>
                    <a:lnTo>
                      <a:pt x="148391" y="298182"/>
                    </a:lnTo>
                    <a:lnTo>
                      <a:pt x="148391" y="243385"/>
                    </a:lnTo>
                    <a:lnTo>
                      <a:pt x="0" y="243385"/>
                    </a:lnTo>
                    <a:lnTo>
                      <a:pt x="0" y="176389"/>
                    </a:lnTo>
                    <a:lnTo>
                      <a:pt x="148391" y="0"/>
                    </a:lnTo>
                    <a:close/>
                    <a:moveTo>
                      <a:pt x="148391" y="87923"/>
                    </a:moveTo>
                    <a:lnTo>
                      <a:pt x="69983" y="180189"/>
                    </a:lnTo>
                    <a:lnTo>
                      <a:pt x="148391" y="180189"/>
                    </a:lnTo>
                    <a:lnTo>
                      <a:pt x="148391" y="879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Forma libre: forma 56">
                <a:extLst>
                  <a:ext uri="{FF2B5EF4-FFF2-40B4-BE49-F238E27FC236}">
                    <a16:creationId xmlns:a16="http://schemas.microsoft.com/office/drawing/2014/main" id="{7EC56DEB-F580-46C7-BE85-222C5DE99DD8}"/>
                  </a:ext>
                </a:extLst>
              </p:cNvPr>
              <p:cNvSpPr/>
              <p:nvPr/>
            </p:nvSpPr>
            <p:spPr>
              <a:xfrm>
                <a:off x="4301877" y="1380774"/>
                <a:ext cx="245776" cy="194352"/>
              </a:xfrm>
              <a:custGeom>
                <a:avLst/>
                <a:gdLst/>
                <a:ahLst/>
                <a:cxnLst/>
                <a:rect l="l" t="t" r="r" b="b"/>
                <a:pathLst>
                  <a:path w="268583" h="212387">
                    <a:moveTo>
                      <a:pt x="3999" y="0"/>
                    </a:moveTo>
                    <a:lnTo>
                      <a:pt x="100593" y="0"/>
                    </a:lnTo>
                    <a:lnTo>
                      <a:pt x="134291" y="59196"/>
                    </a:lnTo>
                    <a:lnTo>
                      <a:pt x="173589" y="0"/>
                    </a:lnTo>
                    <a:lnTo>
                      <a:pt x="263384" y="0"/>
                    </a:lnTo>
                    <a:lnTo>
                      <a:pt x="190932" y="101194"/>
                    </a:lnTo>
                    <a:lnTo>
                      <a:pt x="268583" y="212387"/>
                    </a:lnTo>
                    <a:lnTo>
                      <a:pt x="173589" y="212387"/>
                    </a:lnTo>
                    <a:lnTo>
                      <a:pt x="134291" y="143991"/>
                    </a:lnTo>
                    <a:lnTo>
                      <a:pt x="88194" y="212387"/>
                    </a:lnTo>
                    <a:lnTo>
                      <a:pt x="0" y="212387"/>
                    </a:lnTo>
                    <a:lnTo>
                      <a:pt x="77139" y="101194"/>
                    </a:lnTo>
                    <a:lnTo>
                      <a:pt x="3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8" name="Elipse 57">
            <a:extLst>
              <a:ext uri="{FF2B5EF4-FFF2-40B4-BE49-F238E27FC236}">
                <a16:creationId xmlns:a16="http://schemas.microsoft.com/office/drawing/2014/main" id="{4306CF12-9FC4-4173-A1EA-00AB5A787B74}"/>
              </a:ext>
            </a:extLst>
          </p:cNvPr>
          <p:cNvSpPr/>
          <p:nvPr/>
        </p:nvSpPr>
        <p:spPr>
          <a:xfrm>
            <a:off x="6105525" y="1889897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C2F39BD8-17D6-4F62-B9E6-A61860FC83C3}"/>
              </a:ext>
            </a:extLst>
          </p:cNvPr>
          <p:cNvSpPr/>
          <p:nvPr/>
        </p:nvSpPr>
        <p:spPr>
          <a:xfrm>
            <a:off x="4835804" y="2283884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70B59900-54A9-41A1-BFFD-48028F06CBA6}"/>
              </a:ext>
            </a:extLst>
          </p:cNvPr>
          <p:cNvSpPr/>
          <p:nvPr/>
        </p:nvSpPr>
        <p:spPr>
          <a:xfrm>
            <a:off x="6167998" y="248358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95751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Visual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1E6412-253D-46C7-86DF-FB80937BACD7}"/>
              </a:ext>
            </a:extLst>
          </p:cNvPr>
          <p:cNvSpPr txBox="1"/>
          <p:nvPr/>
        </p:nvSpPr>
        <p:spPr>
          <a:xfrm>
            <a:off x="1941577" y="2252778"/>
            <a:ext cx="203480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Animal </a:t>
            </a:r>
            <a:r>
              <a:rPr lang="es-MX" sz="1000" dirty="0" err="1">
                <a:solidFill>
                  <a:schemeClr val="tx1"/>
                </a:solidFill>
              </a:rPr>
              <a:t>Crossing</a:t>
            </a:r>
            <a:r>
              <a:rPr lang="es-MX" sz="1000" dirty="0">
                <a:solidFill>
                  <a:schemeClr val="tx1"/>
                </a:solidFill>
              </a:rPr>
              <a:t>: New </a:t>
            </a:r>
            <a:r>
              <a:rPr lang="es-MX" sz="1000" dirty="0" err="1">
                <a:solidFill>
                  <a:schemeClr val="tx1"/>
                </a:solidFill>
              </a:rPr>
              <a:t>Leaf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Objetos y muebles.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</a:t>
            </a:r>
            <a:r>
              <a:rPr lang="es-MX" sz="1000" dirty="0" err="1"/>
              <a:t>Chibi</a:t>
            </a:r>
            <a:endParaRPr lang="es-MX" sz="1000" dirty="0"/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https://www.models-resource.com/3ds/animalcrossingnewleaf/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A876910-6130-4C96-99C1-53DF70D5A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" y="2149643"/>
            <a:ext cx="1940135" cy="1352684"/>
          </a:xfrm>
          <a:prstGeom prst="rect">
            <a:avLst/>
          </a:prstGeom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77F2C382-32D2-4280-B8D5-08A880EB45B9}"/>
              </a:ext>
            </a:extLst>
          </p:cNvPr>
          <p:cNvSpPr txBox="1"/>
          <p:nvPr/>
        </p:nvSpPr>
        <p:spPr>
          <a:xfrm>
            <a:off x="6112223" y="5039136"/>
            <a:ext cx="2034805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Omega Ruby / Alpha </a:t>
            </a:r>
            <a:r>
              <a:rPr lang="es-MX" sz="1000" dirty="0" err="1">
                <a:solidFill>
                  <a:schemeClr val="tx1"/>
                </a:solidFill>
              </a:rPr>
              <a:t>Sapphire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NPC,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https://www.models-resource.com/3ds/pokemonomegarubyalphasapphire/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16D2F5BE-C0AE-4515-88D9-EDE301B39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882" y="5043978"/>
            <a:ext cx="1940135" cy="1326653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DFD9773A-B9FB-427D-A294-82848DD01FF2}"/>
              </a:ext>
            </a:extLst>
          </p:cNvPr>
          <p:cNvSpPr txBox="1"/>
          <p:nvPr/>
        </p:nvSpPr>
        <p:spPr>
          <a:xfrm>
            <a:off x="6178017" y="2318153"/>
            <a:ext cx="1867025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X / </a:t>
            </a:r>
            <a:r>
              <a:rPr lang="es-MX" sz="1000" dirty="0"/>
              <a:t>Y</a:t>
            </a:r>
          </a:p>
          <a:p>
            <a:r>
              <a:rPr lang="es-MX" sz="1000" b="1" dirty="0"/>
              <a:t>Modelos: </a:t>
            </a:r>
            <a:r>
              <a:rPr lang="es-MX" sz="1000" dirty="0"/>
              <a:t>NPC,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https://www.models-resource.com/3ds/pokemonxy/</a:t>
            </a:r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DECF4D3D-9D85-4BE5-850C-672F05C6B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676" y="2149582"/>
            <a:ext cx="1940135" cy="1326654"/>
          </a:xfrm>
          <a:prstGeom prst="rect">
            <a:avLst/>
          </a:prstGeom>
        </p:spPr>
      </p:pic>
      <p:sp>
        <p:nvSpPr>
          <p:cNvPr id="70" name="CuadroTexto 69">
            <a:extLst>
              <a:ext uri="{FF2B5EF4-FFF2-40B4-BE49-F238E27FC236}">
                <a16:creationId xmlns:a16="http://schemas.microsoft.com/office/drawing/2014/main" id="{DF4E66EA-F681-4DF7-A326-151B9543491E}"/>
              </a:ext>
            </a:extLst>
          </p:cNvPr>
          <p:cNvSpPr txBox="1"/>
          <p:nvPr/>
        </p:nvSpPr>
        <p:spPr>
          <a:xfrm>
            <a:off x="10115029" y="3655615"/>
            <a:ext cx="186702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Dragon Quest 9</a:t>
            </a:r>
          </a:p>
          <a:p>
            <a:r>
              <a:rPr lang="es-MX" sz="1000" b="1" dirty="0"/>
              <a:t>Modelos: </a:t>
            </a:r>
            <a:r>
              <a:rPr lang="es-MX" sz="1000" dirty="0"/>
              <a:t>NPC.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</a:t>
            </a:r>
            <a:r>
              <a:rPr lang="es-MX" sz="1000" dirty="0" err="1"/>
              <a:t>Chibi</a:t>
            </a:r>
            <a:r>
              <a:rPr lang="es-MX" sz="1000" dirty="0"/>
              <a:t>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https://www.models-resource.com/ds_dsi/dragonquestixsentinelsofthestarryskies/</a:t>
            </a: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F7E7ACA0-3BCC-4455-B95D-B34D383A0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31" y="3592285"/>
            <a:ext cx="1947805" cy="1339597"/>
          </a:xfrm>
          <a:prstGeom prst="rect">
            <a:avLst/>
          </a:prstGeom>
        </p:spPr>
      </p:pic>
      <p:sp>
        <p:nvSpPr>
          <p:cNvPr id="75" name="CuadroTexto 74">
            <a:extLst>
              <a:ext uri="{FF2B5EF4-FFF2-40B4-BE49-F238E27FC236}">
                <a16:creationId xmlns:a16="http://schemas.microsoft.com/office/drawing/2014/main" id="{05ED4AB3-D78B-41F1-BC75-C1BC72860450}"/>
              </a:ext>
            </a:extLst>
          </p:cNvPr>
          <p:cNvSpPr txBox="1"/>
          <p:nvPr/>
        </p:nvSpPr>
        <p:spPr>
          <a:xfrm>
            <a:off x="10134542" y="2293469"/>
            <a:ext cx="1955595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en DS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Edificios,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</a:t>
            </a:r>
            <a:r>
              <a:rPr lang="es-MX" sz="1000" dirty="0" err="1"/>
              <a:t>Chibi</a:t>
            </a:r>
            <a:endParaRPr lang="es-MX" sz="1000" dirty="0"/>
          </a:p>
          <a:p>
            <a:endParaRPr lang="es-MX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6"/>
              </a:rPr>
              <a:t>https://www.models-resource.com/ds_dsi/pokemonblackwhite/</a:t>
            </a:r>
            <a:endParaRPr lang="es-MX" sz="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7"/>
              </a:rPr>
              <a:t>https://www.models-resource.com/ds_dsi/pokemonblack2white2/</a:t>
            </a:r>
            <a:endParaRPr lang="es-MX" sz="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8"/>
              </a:rPr>
              <a:t>https://www.models-resource.com/ds_dsi/pokemondiamondpearl/</a:t>
            </a:r>
            <a:endParaRPr lang="es-MX" sz="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9"/>
              </a:rPr>
              <a:t>https://www.models-resource.com/ds_dsi/pokemonheartgoldsoulsilver/</a:t>
            </a:r>
            <a:endParaRPr lang="es-MX" sz="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10"/>
              </a:rPr>
              <a:t>https://www.models-resource.com/ds_dsi/pokemonplatinum/</a:t>
            </a:r>
            <a:endParaRPr lang="es-MX" sz="400" dirty="0">
              <a:solidFill>
                <a:schemeClr val="tx1"/>
              </a:solidFill>
            </a:endParaRPr>
          </a:p>
        </p:txBody>
      </p:sp>
      <p:pic>
        <p:nvPicPr>
          <p:cNvPr id="82" name="Imagen 81">
            <a:extLst>
              <a:ext uri="{FF2B5EF4-FFF2-40B4-BE49-F238E27FC236}">
                <a16:creationId xmlns:a16="http://schemas.microsoft.com/office/drawing/2014/main" id="{95662FDC-F090-40E0-907C-BEE30C161C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3342" y="2166349"/>
            <a:ext cx="1921361" cy="133133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45DF23D-73BE-44D0-BA28-D37981B3704F}"/>
              </a:ext>
            </a:extLst>
          </p:cNvPr>
          <p:cNvSpPr txBox="1"/>
          <p:nvPr/>
        </p:nvSpPr>
        <p:spPr>
          <a:xfrm>
            <a:off x="1941577" y="3595336"/>
            <a:ext cx="2034805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The Legend of Zelda: Ocarina of Time 3D</a:t>
            </a:r>
            <a:endParaRPr lang="es-MX" sz="1000" dirty="0"/>
          </a:p>
          <a:p>
            <a:r>
              <a:rPr lang="es-MX" sz="1000" b="1" dirty="0"/>
              <a:t>Modelos: A</a:t>
            </a:r>
            <a:r>
              <a:rPr lang="es-MX" sz="1000" dirty="0"/>
              <a:t>nimales y objetos.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“Normal”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https://www.models-resource.com/3ds/thelegendofzeldaocarinaoftime3d/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8A57F59-7A12-4A4D-876E-4A7DB462E9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76" y="3593893"/>
            <a:ext cx="1955595" cy="134550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8CAA975-6242-41F8-8710-839A779DA362}"/>
              </a:ext>
            </a:extLst>
          </p:cNvPr>
          <p:cNvSpPr txBox="1"/>
          <p:nvPr/>
        </p:nvSpPr>
        <p:spPr>
          <a:xfrm>
            <a:off x="1941577" y="5133669"/>
            <a:ext cx="203480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Super </a:t>
            </a:r>
            <a:r>
              <a:rPr lang="es-MX" sz="1000" dirty="0" err="1">
                <a:solidFill>
                  <a:schemeClr val="tx1"/>
                </a:solidFill>
              </a:rPr>
              <a:t>Mystery</a:t>
            </a:r>
            <a:r>
              <a:rPr lang="es-MX" sz="1000" dirty="0">
                <a:solidFill>
                  <a:schemeClr val="tx1"/>
                </a:solidFill>
              </a:rPr>
              <a:t> </a:t>
            </a:r>
            <a:r>
              <a:rPr lang="es-MX" sz="1000" dirty="0" err="1">
                <a:solidFill>
                  <a:schemeClr val="tx1"/>
                </a:solidFill>
              </a:rPr>
              <a:t>Dungeon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Animales (</a:t>
            </a:r>
            <a:r>
              <a:rPr lang="es-MX" sz="1000" dirty="0" err="1"/>
              <a:t>Pkmn</a:t>
            </a:r>
            <a:r>
              <a:rPr lang="es-MX" sz="1000" dirty="0"/>
              <a:t>).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https://www.models-resource.com/3ds/pokemonsupermysterydungeon/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FCBCCFE-E5EF-4F61-91AF-BB84BC03D7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70" y="5043978"/>
            <a:ext cx="1943701" cy="132665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E96D10E-0E1A-4545-9D71-0278F59E9D21}"/>
              </a:ext>
            </a:extLst>
          </p:cNvPr>
          <p:cNvSpPr txBox="1"/>
          <p:nvPr/>
        </p:nvSpPr>
        <p:spPr>
          <a:xfrm>
            <a:off x="6112222" y="3688766"/>
            <a:ext cx="186702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</a:t>
            </a:r>
            <a:r>
              <a:rPr lang="es-MX" sz="1000" dirty="0" err="1">
                <a:solidFill>
                  <a:schemeClr val="tx1"/>
                </a:solidFill>
              </a:rPr>
              <a:t>Sun</a:t>
            </a:r>
            <a:r>
              <a:rPr lang="es-MX" sz="1000" dirty="0">
                <a:solidFill>
                  <a:schemeClr val="tx1"/>
                </a:solidFill>
              </a:rPr>
              <a:t> / </a:t>
            </a:r>
            <a:r>
              <a:rPr lang="es-MX" sz="1000" dirty="0"/>
              <a:t>Moon</a:t>
            </a:r>
          </a:p>
          <a:p>
            <a:r>
              <a:rPr lang="es-MX" sz="1000" b="1" dirty="0"/>
              <a:t>Modelos: O</a:t>
            </a:r>
            <a:r>
              <a:rPr lang="es-MX" sz="1000" dirty="0"/>
              <a:t>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“Normal”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https://www.models-resource.com/3ds/pokemonsunmoon/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40C0DF6-C325-4766-BF64-301B5D137C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37882" y="3592285"/>
            <a:ext cx="1947804" cy="1326654"/>
          </a:xfrm>
          <a:prstGeom prst="rect">
            <a:avLst/>
          </a:prstGeom>
        </p:spPr>
      </p:pic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CB4B034-8664-4327-BA9F-CC77AF44ED9C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Assets y referencias visuales.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921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14448</TotalTime>
  <Words>2133</Words>
  <Application>Microsoft Office PowerPoint</Application>
  <PresentationFormat>Panorámica</PresentationFormat>
  <Paragraphs>359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Cascadia Code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1679</cp:revision>
  <dcterms:created xsi:type="dcterms:W3CDTF">2021-12-29T00:04:17Z</dcterms:created>
  <dcterms:modified xsi:type="dcterms:W3CDTF">2024-09-19T00:08:15Z</dcterms:modified>
</cp:coreProperties>
</file>